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Slides/notesSlide135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1.xml" ContentType="application/vnd.openxmlformats-officedocument.presentationml.notesSlide+xml"/>
  <Override PartName="/ppt/slides/slide7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14.xml" ContentType="application/vnd.openxmlformats-officedocument.presentationml.slide+xml"/>
  <Override PartName="/ppt/slides/slide66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6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60.xml" ContentType="application/vnd.openxmlformats-officedocument.presentationml.slide+xml"/>
  <Override PartName="/ppt/slides/slide55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54.xml" ContentType="application/vnd.openxmlformats-officedocument.presentationml.slide+xml"/>
  <Override PartName="/ppt/slides/slide78.xml" ContentType="application/vnd.openxmlformats-officedocument.presentationml.slide+xml"/>
  <Override PartName="/ppt/slides/slide89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50.xml" ContentType="application/vnd.openxmlformats-officedocument.presentationml.slide+xml"/>
  <Override PartName="/ppt/slides/slide9.xml" ContentType="application/vnd.openxmlformats-officedocument.presentationml.slide+xml"/>
  <Override PartName="/ppt/slides/slide124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13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107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1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131.xml" ContentType="application/vnd.openxmlformats-officedocument.presentationml.notesSlide+xml"/>
  <Override PartName="/ppt/slides/slide129.xml" ContentType="application/vnd.openxmlformats-officedocument.presentationml.slide+xml"/>
  <Override PartName="/ppt/slides/slide44.xml" ContentType="application/vnd.openxmlformats-officedocument.presentationml.slide+xml"/>
  <Override PartName="/ppt/presentation.xml" ContentType="application/vnd.openxmlformats-officedocument.presentationml.presentation.main+xml"/>
  <Override PartName="/ppt/slides/slide33.xml" ContentType="application/vnd.openxmlformats-officedocument.presentationml.slide+xml"/>
  <Override PartName="/ppt/notesSlides/notesSlide115.xml" ContentType="application/vnd.openxmlformats-officedocument.presentationml.notesSlide+xml"/>
  <Override PartName="/ppt/slides/slide39.xml" ContentType="application/vnd.openxmlformats-officedocument.presentationml.slide+xml"/>
  <Override PartName="/ppt/slides/slide103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92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73.xml" ContentType="application/vnd.openxmlformats-officedocument.presentationml.notesSlide+xml"/>
  <Override PartName="/ppt/slides/slide34.xml" ContentType="application/vnd.openxmlformats-officedocument.presentationml.slide+xml"/>
  <Override PartName="/ppt/slides/slide31.xml" ContentType="application/vnd.openxmlformats-officedocument.presentationml.slide+xml"/>
  <Override PartName="/ppt/notesSlides/notesSlide136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12.xml" ContentType="application/vnd.openxmlformats-officedocument.presentationml.slide+xml"/>
  <Override PartName="/ppt/slides/slide69.xml" ContentType="application/vnd.openxmlformats-officedocument.presentationml.slide+xml"/>
  <Override PartName="/ppt/slides/slide18.xml" ContentType="application/vnd.openxmlformats-officedocument.presentationml.slide+xml"/>
  <Override PartName="/ppt/slides/slide30.xml" ContentType="application/vnd.openxmlformats-officedocument.presentationml.slide+xml"/>
  <Override PartName="/ppt/slides/slide123.xml" ContentType="application/vnd.openxmlformats-officedocument.presentationml.slide+xml"/>
  <Override PartName="/ppt/theme/theme2.xml" ContentType="application/vnd.openxmlformats-officedocument.theme+xml"/>
  <Override PartName="/ppt/slides/slide72.xml" ContentType="application/vnd.openxmlformats-officedocument.presentationml.slide+xml"/>
  <Override PartName="/ppt/slides/slide115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notesSlides/notesSlide27.xml" ContentType="application/vnd.openxmlformats-officedocument.presentationml.notesSlide+xml"/>
  <Override PartName="/ppt/notesSlides/notesSlide117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75.xml" ContentType="application/vnd.openxmlformats-officedocument.presentationml.notesSlide+xml"/>
  <Override PartName="/ppt/slides/slide67.xml" ContentType="application/vnd.openxmlformats-officedocument.presentationml.slide+xml"/>
  <Override PartName="/ppt/slides/slide61.xml" ContentType="application/vnd.openxmlformats-officedocument.presentationml.slide+xml"/>
  <Override PartName="/ppt/slides/slide13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104.xml" ContentType="application/vnd.openxmlformats-officedocument.presentationml.slide+xml"/>
  <Override PartName="/ppt/notesSlides/notesSlide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74.xml" ContentType="application/vnd.openxmlformats-officedocument.presentationml.notesSlide+xml"/>
  <Override PartName="/ppt/slides/slide8.xml" ContentType="application/vnd.openxmlformats-officedocument.presentationml.slide+xml"/>
  <Override PartName="/ppt/theme/theme1.xml" ContentType="application/vnd.openxmlformats-officedocument.theme+xml"/>
  <Override PartName="/ppt/slides/slide139.xml" ContentType="application/vnd.openxmlformats-officedocument.presentationml.slid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88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134.xml" ContentType="application/vnd.openxmlformats-officedocument.presentationml.slide+xml"/>
  <Override PartName="/ppt/slides/slide74.xml" ContentType="application/vnd.openxmlformats-officedocument.presentationml.slide+xml"/>
  <Override PartName="/ppt/slides/slide125.xml" ContentType="application/vnd.openxmlformats-officedocument.presentationml.slide+xml"/>
  <Override PartName="/ppt/slides/slide68.xml" ContentType="application/vnd.openxmlformats-officedocument.presentationml.slide+xml"/>
  <Override PartName="/ppt/notesSlides/notesSlide7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26.xml" ContentType="application/vnd.openxmlformats-officedocument.presentationml.notesSlide+xml"/>
  <Override PartName="/ppt/slides/slide5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1.xml" ContentType="application/vnd.openxmlformats-officedocument.presentationml.slide+xml"/>
  <Override PartName="/ppt/notesSlides/notesSlide80.xml" ContentType="application/vnd.openxmlformats-officedocument.presentationml.notes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slides/slide58.xml" ContentType="application/vnd.openxmlformats-officedocument.presentationml.slide+xml"/>
  <Override PartName="/ppt/notesSlides/notesSlide103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90.xml" ContentType="application/vnd.openxmlformats-officedocument.presentationml.slide+xml"/>
  <Override PartName="/ppt/slides/slide17.xml" ContentType="application/vnd.openxmlformats-officedocument.presentationml.slide+xml"/>
  <Override PartName="/ppt/notesSlides/notesSlide111.xml" ContentType="application/vnd.openxmlformats-officedocument.presentationml.notesSlide+xml"/>
  <Override PartName="/ppt/slides/slide63.xml" ContentType="application/vnd.openxmlformats-officedocument.presentationml.slide+xml"/>
  <Override PartName="/ppt/viewProps.xml" ContentType="application/vnd.openxmlformats-officedocument.presentationml.viewProps+xml"/>
  <Override PartName="/ppt/slides/slide32.xml" ContentType="application/vnd.openxmlformats-officedocument.presentationml.slide+xml"/>
  <Override PartName="/ppt/slides/slide7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47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ppt/notesSlides/notesSlide102.xml" ContentType="application/vnd.openxmlformats-officedocument.presentationml.notesSlide+xml"/>
  <Override PartName="/ppt/slides/slide10.xml" ContentType="application/vnd.openxmlformats-officedocument.presentationml.slide+xml"/>
  <Override PartName="/ppt/slides/slide24.xml" ContentType="application/vnd.openxmlformats-officedocument.presentationml.slide+xml"/>
  <Override PartName="/ppt/slides/slide110.xml" ContentType="application/vnd.openxmlformats-officedocument.presentationml.slide+xml"/>
  <Override PartName="/ppt/slides/slide6.xml" ContentType="application/vnd.openxmlformats-officedocument.presentationml.slide+xml"/>
  <Override PartName="/ppt/slides/slide11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28.xml" ContentType="application/vnd.openxmlformats-officedocument.presentationml.slide+xml"/>
  <Override PartName="/ppt/slides/slide38.xml" ContentType="application/vnd.openxmlformats-officedocument.presentationml.slide+xml"/>
  <Override PartName="/ppt/slides/slide11.xml" ContentType="application/vnd.openxmlformats-officedocument.presentationml.slide+xml"/>
  <Override PartName="/ppt/notesSlides/notesSlide98.xml" ContentType="application/vnd.openxmlformats-officedocument.presentationml.notesSlide+xml"/>
  <Override PartName="/ppt/slides/slide96.xml" ContentType="application/vnd.openxmlformats-officedocument.presentationml.slide+xml"/>
  <Override PartName="/ppt/slides/slide99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2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28.xml" ContentType="application/vnd.openxmlformats-officedocument.presentationml.notesSlide+xml"/>
  <Override PartName="/ppt/notesSlides/notesSlide125.xml" ContentType="application/vnd.openxmlformats-officedocument.presentationml.notes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00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85.xml" ContentType="application/vnd.openxmlformats-officedocument.presentationml.slide+xml"/>
  <Override PartName="/ppt/slides/slide23.xml" ContentType="application/vnd.openxmlformats-officedocument.presentationml.slide+xml"/>
  <Override PartName="/ppt/slides/slide77.xml" ContentType="application/vnd.openxmlformats-officedocument.presentationml.slide+xml"/>
  <Override PartName="/ppt/notesSlides/notesSlide134.xml" ContentType="application/vnd.openxmlformats-officedocument.presentationml.notesSlide+xml"/>
  <Override PartName="/ppt/slides/slide79.xml" ContentType="application/vnd.openxmlformats-officedocument.presentationml.slide+xml"/>
  <Override PartName="/ppt/slides/slide122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Slides/notesSlide99.xml" ContentType="application/vnd.openxmlformats-officedocument.presentationml.notes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26.xml" ContentType="application/vnd.openxmlformats-officedocument.presentationml.slide+xml"/>
  <Override PartName="/ppt/slides/slide2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93.xml" ContentType="application/vnd.openxmlformats-officedocument.presentationml.slide+xml"/>
  <Override PartName="/ppt/notesSlides/notesSlide139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43.xml" ContentType="application/vnd.openxmlformats-officedocument.presentationml.slide+xml"/>
  <Override PartName="/ppt/slides/slide94.xml" ContentType="application/vnd.openxmlformats-officedocument.presentationml.slide+xml"/>
  <Override PartName="/ppt/slides/slide1.xml" ContentType="application/vnd.openxmlformats-officedocument.presentationml.slide+xml"/>
  <Override PartName="/ppt/slides/slide128.xml" ContentType="application/vnd.openxmlformats-officedocument.presentationml.slide+xml"/>
  <Override PartName="/ppt/slides/slide95.xml" ContentType="application/vnd.openxmlformats-officedocument.presentationml.slide+xml"/>
  <Override PartName="/ppt/slides/slide70.xml" ContentType="application/vnd.openxmlformats-officedocument.presentationml.slide+xml"/>
  <Override PartName="/ppt/slides/slide19.xml" ContentType="application/vnd.openxmlformats-officedocument.presentationml.slide+xml"/>
  <Override PartName="/ppt/slides/slide138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98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01.xml" ContentType="application/vnd.openxmlformats-officedocument.presentationml.slide+xml"/>
  <Override PartName="/ppt/slides/slide109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127.xml" ContentType="application/vnd.openxmlformats-officedocument.presentationml.slide+xml"/>
  <Override PartName="/ppt/slides/slide102.xml" ContentType="application/vnd.openxmlformats-officedocument.presentationml.slide+xml"/>
  <Override PartName="/ppt/slides/slide49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91.xml" ContentType="application/vnd.openxmlformats-officedocument.presentationml.slide+xml"/>
  <Override PartName="/ppt/slides/slide132.xml" ContentType="application/vnd.openxmlformats-officedocument.presentationml.slide+xml"/>
  <Override PartName="/ppt/notesSlides/notesSlide132.xml" ContentType="application/vnd.openxmlformats-officedocument.presentationml.notesSlide+xml"/>
  <Override PartName="/ppt/slides/slide114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59.xml" ContentType="application/vnd.openxmlformats-officedocument.presentationml.slide+xml"/>
  <Override PartName="/ppt/slides/slide120.xml" ContentType="application/vnd.openxmlformats-officedocument.presentationml.slide+xml"/>
  <Override PartName="/ppt/slides/slide116.xml" ContentType="application/vnd.openxmlformats-officedocument.presentationml.slide+xml"/>
  <Override PartName="/ppt/slides/slide42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1.xml" ContentType="application/vnd.openxmlformats-officedocument.presentationml.slide+xml"/>
  <Override PartName="/ppt/slides/slide71.xml" ContentType="application/vnd.openxmlformats-officedocument.presentationml.slide+xml"/>
  <Override PartName="/ppt/slides/slide113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130.xml" ContentType="application/vnd.openxmlformats-officedocument.presentationml.slide+xml"/>
  <Override PartName="/ppt/slides/slide126.xml" ContentType="application/vnd.openxmlformats-officedocument.presentationml.slide+xml"/>
  <Override PartName="/ppt/slides/slide56.xml" ContentType="application/vnd.openxmlformats-officedocument.presentationml.slide+xml"/>
  <Override PartName="/ppt/slides/slide131.xml" ContentType="application/vnd.openxmlformats-officedocument.presentationml.slide+xml"/>
  <Override PartName="/ppt/slides/slide107.xml" ContentType="application/vnd.openxmlformats-officedocument.presentationml.slide+xml"/>
  <Override PartName="/ppt/slides/slide133.xml" ContentType="application/vnd.openxmlformats-officedocument.presentationml.slide+xml"/>
  <Override PartName="/ppt/slides/slide135.xml" ContentType="application/vnd.openxmlformats-officedocument.presentationml.slide+xml"/>
  <Override PartName="/ppt/slides/slide40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111.xml" ContentType="application/vnd.openxmlformats-officedocument.presentationml.slide+xml"/>
  <Override PartName="/ppt/slides/slide92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88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08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97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65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slides/slide76.xml" ContentType="application/vnd.openxmlformats-officedocument.presentationml.slide+xml"/>
  <Override PartName="/ppt/notesSlides/notesSlide2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8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4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</p:sldIdLst>
  <p:sldSz cx="12192000" cy="6858000"/>
  <p:notesSz cx="6858000" cy="9144000"/>
  <p:defaultTextStyle>
    <a:defPPr>
      <a:defRPr lang="en-US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g" initials="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00" Type="http://schemas.openxmlformats.org/officeDocument/2006/relationships/slide" Target="slides/slide97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<Relationship Id="rId114" Type="http://schemas.openxmlformats.org/officeDocument/2006/relationships/slide" Target="slides/slide111.xml"/><Relationship Id="rId115" Type="http://schemas.openxmlformats.org/officeDocument/2006/relationships/slide" Target="slides/slide112.xml"/><Relationship Id="rId116" Type="http://schemas.openxmlformats.org/officeDocument/2006/relationships/slide" Target="slides/slide113.xml"/><Relationship Id="rId117" Type="http://schemas.openxmlformats.org/officeDocument/2006/relationships/slide" Target="slides/slide114.xml"/><Relationship Id="rId118" Type="http://schemas.openxmlformats.org/officeDocument/2006/relationships/slide" Target="slides/slide115.xml"/><Relationship Id="rId119" Type="http://schemas.openxmlformats.org/officeDocument/2006/relationships/slide" Target="slides/slide116.xml"/><Relationship Id="rId120" Type="http://schemas.openxmlformats.org/officeDocument/2006/relationships/slide" Target="slides/slide117.xml"/><Relationship Id="rId121" Type="http://schemas.openxmlformats.org/officeDocument/2006/relationships/slide" Target="slides/slide118.xml"/><Relationship Id="rId122" Type="http://schemas.openxmlformats.org/officeDocument/2006/relationships/slide" Target="slides/slide119.xml"/><Relationship Id="rId123" Type="http://schemas.openxmlformats.org/officeDocument/2006/relationships/slide" Target="slides/slide120.xml"/><Relationship Id="rId124" Type="http://schemas.openxmlformats.org/officeDocument/2006/relationships/slide" Target="slides/slide121.xml"/><Relationship Id="rId125" Type="http://schemas.openxmlformats.org/officeDocument/2006/relationships/slide" Target="slides/slide122.xml"/><Relationship Id="rId126" Type="http://schemas.openxmlformats.org/officeDocument/2006/relationships/slide" Target="slides/slide123.xml"/><Relationship Id="rId127" Type="http://schemas.openxmlformats.org/officeDocument/2006/relationships/slide" Target="slides/slide124.xml"/><Relationship Id="rId128" Type="http://schemas.openxmlformats.org/officeDocument/2006/relationships/slide" Target="slides/slide125.xml"/><Relationship Id="rId129" Type="http://schemas.openxmlformats.org/officeDocument/2006/relationships/slide" Target="slides/slide126.xml"/><Relationship Id="rId130" Type="http://schemas.openxmlformats.org/officeDocument/2006/relationships/slide" Target="slides/slide127.xml"/><Relationship Id="rId131" Type="http://schemas.openxmlformats.org/officeDocument/2006/relationships/slide" Target="slides/slide128.xml"/><Relationship Id="rId132" Type="http://schemas.openxmlformats.org/officeDocument/2006/relationships/slide" Target="slides/slide129.xml"/><Relationship Id="rId133" Type="http://schemas.openxmlformats.org/officeDocument/2006/relationships/slide" Target="slides/slide130.xml"/><Relationship Id="rId134" Type="http://schemas.openxmlformats.org/officeDocument/2006/relationships/slide" Target="slides/slide131.xml"/><Relationship Id="rId135" Type="http://schemas.openxmlformats.org/officeDocument/2006/relationships/slide" Target="slides/slide132.xml"/><Relationship Id="rId136" Type="http://schemas.openxmlformats.org/officeDocument/2006/relationships/slide" Target="slides/slide133.xml"/><Relationship Id="rId137" Type="http://schemas.openxmlformats.org/officeDocument/2006/relationships/slide" Target="slides/slide134.xml"/><Relationship Id="rId138" Type="http://schemas.openxmlformats.org/officeDocument/2006/relationships/slide" Target="slides/slide135.xml"/><Relationship Id="rId139" Type="http://schemas.openxmlformats.org/officeDocument/2006/relationships/slide" Target="slides/slide136.xml"/><Relationship Id="rId140" Type="http://schemas.openxmlformats.org/officeDocument/2006/relationships/slide" Target="slides/slide137.xml"/><Relationship Id="rId141" Type="http://schemas.openxmlformats.org/officeDocument/2006/relationships/slide" Target="slides/slide138.xml"/><Relationship Id="rId142" Type="http://schemas.openxmlformats.org/officeDocument/2006/relationships/slide" Target="slides/slide139.xml"/><Relationship Id="rId143" Type="http://schemas.openxmlformats.org/officeDocument/2006/relationships/notesMaster" Target="notesMasters/notesMaster1.xml"/><Relationship Id="rId144" Type="http://schemas.openxmlformats.org/officeDocument/2006/relationships/presProps" Target="presProps.xml" /><Relationship Id="rId145" Type="http://schemas.openxmlformats.org/officeDocument/2006/relationships/tableStyles" Target="tableStyles.xml" /><Relationship Id="rId146" Type="http://schemas.openxmlformats.org/officeDocument/2006/relationships/viewProps" Target="viewProps.xml" /><Relationship Id="rId147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m authorId="1" dt="2025-08-30T13:56:02Z" idx="1">
    <p:pos x="1678" y="2422"/>
    <p:text>Refere:- conan_make_hello_lab.docx or .pdf</p:text>
    <p:extLst>
      <p:ext uri="{C676402C-5697-4E1C-873F-D02D1690AC5C}">
        <p15:threadingInfo xmlns:p15="http://schemas.microsoft.com/office/powerpoint/2012/main" timeZoneBias="-330"/>
      </p:ext>
      <p:ext uri="{19B8F6BF-5375-455C-9EA6-DF929625EA0E}">
        <p15:presenceInfo xmlns:p15="http://schemas.microsoft.com/office/powerpoint/2012/main" userId="teamlab_data:0;3;ilg;1;3;ilg;2;1;0;3;20;2025-08-30T08:26:02Z;4;38;{62695EFF-3984-99F1-E598-12BDDD5244ED};" providerId="AD"/>
      </p:ext>
    </p:extLst>
  </p:cm>
</p:cmLst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122990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4963028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1265594493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30523019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0822018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9839314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 ?>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 ?>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 ?>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 ?>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 ?>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 ?>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 ?>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 ?>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 ?>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 ?>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 ?>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 ?>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 ?>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 ?>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 ?>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 ?>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 ?>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 ?>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 ?>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 ?>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 ?>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 ?>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 ?>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 ?>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 ?>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 ?>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 ?>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 ?>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 ?>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 ?>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 ?>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 ?>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 ?>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 ?>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 ?>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 ?>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 ?>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 ?>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 ?>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 ?>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 ?>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 ?>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 ?>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 ?>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2169993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01122552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2603791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C370EDF-7C1A-1F08-AD0D-9009E45621B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2BF5027-2E56-4FBD-5199-81721AAD7F2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F0E5BF7-B648-4F23-D1FD-9F9DEC7405B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4A296D-B106-B954-8DAA-D2D1A17359D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B31C2E6-D1A6-B8E4-B96F-E6FF8C2DA16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31BD989-3F14-90C0-9952-69DE1E6FE1B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7EC36A-FF65-E05E-5B1C-ABEF252C70E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90DEE9-5F7A-8273-69B7-C041F26611A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8746540-9EF4-6A33-35A9-2776FEC203C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02C82CD-3613-270B-C582-DAE0342996B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67F9F9-8630-E389-A1EE-E1F0D965BC6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964696-27E0-640E-5AF7-D1940E2D3EA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581481-890A-E730-A64E-861FAC2C0E5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FBFF9D0-94CB-EB5F-D3F5-09714CD1BAA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21CBFDB-E64D-5F5F-12DA-776C6E278F9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FF7A8F6-CC24-96A7-D837-1769F93A354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51A3F58-A638-C3E4-4295-E4BB3274451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F506FBB-62A1-104C-4362-C090BE0A004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DDAD30A-5188-D24E-E410-F0EE2A50F4D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46A1CA7-3F5C-BA24-F2F8-4FDA1552230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E412DE6-B0FA-125C-15CE-8B79B2C903C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4DAEBB7-2774-81AB-F51B-260F2F21CF0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2E35EAE-2E0F-F747-54BE-20F1709AEAE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5CFB377-5B18-012D-B05D-13C3062B48A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7235F1F-B372-3A6A-0BFE-82E37D3396B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2F7E9DC-4F20-1D08-A8EB-FF47997FFCB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C14A544-6F91-57BE-431C-AAFC9DDB878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74C4EB2-D9BE-5A45-BA3B-471C4C21B1C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04EC53A-0EC9-BC3B-23AA-B92AFC03EA8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BC5E437-25CC-B8EE-BB12-6A632DDB1A8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4C156B1-6E4F-CE8E-7A41-850116ED8D2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779A38-D171-BA44-071F-6DCB3894793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787CBBF-59AE-B78A-D6B0-CE46013511A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2857AC-5831-868C-CBAD-52A5CF7EA9C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9901890-4A74-188F-39B6-E78FB1E48D7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D60069-2F69-246C-E8EE-A2E861D1D29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0EB68C1-517B-27C8-41A6-8114C152720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6683E64-DE53-BFC1-42BF-D89BE8CC76E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2495B16-FDBA-5FC6-1D11-DF7C01ADE43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C3A90ED-5B63-87F8-B63B-3355E5468AA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6DE913-F024-5050-F87D-7B207014190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2D1C1A5-2A29-201C-05E5-EFB8BAA0C97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D39BB4D-5C62-E5C2-D408-D0402001AA2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EC30D45-AFC8-5B66-EAFA-53CD99C4A50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75B87C3-867B-C16E-CB65-013FEE6AC46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B05FFF-7EF6-4BB7-5007-0DC19B59DF6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6176C20-930F-2E12-BBD4-AA0122E5B66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026800-2C51-9E7E-1FF8-A438041ED70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E632174-2D8D-23BC-F508-3B5987B30B3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BA0FDB0-7B20-11B6-4756-82C9CDEB017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5CA8DC7-3061-995B-F05B-02C89DB10C6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79B407D-8949-50E0-6E29-DB1C342CF8B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B12A892-42EF-2B19-6616-FECC2192E72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09E7C25-A7B4-9408-F9ED-0D19322C347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F74D397-F7AB-32B6-F264-79488B40E16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538B03-0D7D-8F14-C093-587A759509E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5C7216-086A-5F0A-E3A0-5F94EB4B3E6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01E1865-5711-35A0-0B35-02F230FDCF0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C4B2085-6301-E125-EA68-2049D8E4B93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CE5D85-AE29-FD75-3D2E-3AEEDD2CB7E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E55EE49-FD31-A5A5-2952-403A1CA312C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C9EE86C-95C8-1EAA-AAA0-C7E86F5D3AA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F2AC96-D064-FED1-1A2D-6B4CD3AB9EB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354C9C3-C11E-B1ED-A1B3-660608DFB94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B65135E-5917-53AC-C153-C2E40D3F199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0DAA5A6-8D47-F02B-9228-6F1374F1A4F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1FB48E2-D156-3F7C-4E76-F1F7D6C7FC9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B8FC550-6AB7-F7B1-DB3A-0D6E05B2398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817C020-30A5-B364-048E-E41BD255924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0C55D2-6DB7-C05F-8433-C5CC5EDDCDF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C37510D-C1A5-AA58-9389-567DBBD5692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02EB2FA-1C6A-0401-CD91-4A6A3C48D2D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0430B2F-46CE-75DA-4EF5-1D9FA02BA7C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A1194E9-6BD1-405E-85E3-C218BAFA524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BFC035D-9058-C94D-320C-8AAF194C0D7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1228080-3696-DAFC-8F63-30931ABFE88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CB5ABE-5538-C9D6-44E7-B355BFC25DF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7D8F176-7030-D85F-ABCB-F37EBB251A0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9AC8960-B22D-316F-94E9-7978CE54DE6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431D97B-42C7-08E6-2F4D-DB871299BAF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15D739C-795C-9AE5-3B2A-EC9AEC3CE06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6AE25EC-4CA2-D4CE-3C4B-831E5B963EC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FA170F7-5AB6-2A7E-29A5-41162562077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0A70F1C-0822-EB92-2493-42791CAD1B4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0F4DC65-F593-8805-DE70-0A3E76BF8D3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19D648-0DD2-6E03-50FA-D1D9B564E5D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80B5A8-354F-5806-7D36-769ADFD1C77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EBB8500-1D12-1F65-10EF-323DD21DE68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13D6AEE-2A9F-5BB3-E6CC-0A5B673844A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7D7EE09-FFD5-3B35-E3BD-186618E7D8B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D9B2C69-3F95-860A-165C-06A9447DC01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6E00905-8D81-E743-3528-E5A2BCE1F2E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4A2FECA-CC4C-3E7F-D5D6-E4776810BB1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9F2BB7E-FDEE-25A5-D9A6-77BAA511839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FC02231-C76D-EECA-8108-6E8EB770615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2EDF764-FE84-BC9F-2214-E4266FEEDDD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D4870C-3126-F54B-27B3-BA3CDDA11E8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6D5F53-FACD-1AEC-D5BB-6B91065DF0D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9D1539-C21F-550F-2159-0DD97E27BED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58BD74-5424-73BF-2853-0215B332D1E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1B68D3F-6D01-E4CC-9C58-8FF522DA9DE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009145E-8836-C19F-201F-AB9D6790768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ED3A80-D671-155E-843C-86C3174D3F9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C531287-7E48-AC5F-242F-0788C9B5B73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4185FED-0E04-9946-1649-C68EBA6AEDD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9E39768-16C5-D27A-50C1-4E48AA4A785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6AFE1A6-4B2E-72E3-D2D1-F5DCB7DF09B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CE4D1EB-9787-93E4-11B5-A0B4CF07AE3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1F1F60-9E85-363D-C445-1A40161B708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F9EA572-1810-933D-206E-51BBF27A868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0E55BE0-CA31-BB54-A005-12F058D8052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38C19BD-E22D-CDE1-ACDB-E1D5108F01D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7BCCD11-4BDD-2176-FB93-7D7AEF553F3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C3271A-3D14-5CE7-51AD-B9303E45FC0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828947E-1AB4-59A2-3DF4-DA77EEA300D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FE304A4-490C-7005-CBFD-6C292ACB7D1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A9021B-CC67-33B0-F066-D50046CBD64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FEBFDBB-0189-8ECD-8EB9-ADADF5F07FB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D18B4A-799D-8EF0-2D14-80ADEF0B24A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975124-5D98-E459-0EA1-9AB13F5EB9D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2A91FC-132B-DC3B-2239-147841604B5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5509347-F24E-676A-2AED-F08C077D6D5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ED44C50-3F83-18F8-AE26-3A4AB217CDA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7834252-3477-794C-B20F-D8CACFE34EB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A7590CD-0C5B-5475-0B45-319D10E8FAF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A10171-AEA2-F22F-22BD-B43AC7309AA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A7CCD26-6043-D147-3D7D-F91C8389736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9E2D04-03C2-C71C-E592-86AAB25C878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607B4B7-499B-9E93-5107-EEF4306AD58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4B34D3-06F2-5CEB-4436-50005C5DF9C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44DA127-4AB1-C9E9-1EDE-BDEABB8FFA3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F634C1B-51FD-1ED5-51B5-C3C3B5073B4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0A549D5-CA38-9659-65BD-5C6412B1BBC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C2A4A6C-B3E0-4D2D-04B4-4BA383BDC32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EE9DEAD-4B1D-D899-7E9B-ED95ADB9EA5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DAD896E-C032-D3C7-DAA8-BE4F1297B3B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8E74B4F-B159-28A8-DC6A-009C42F2FDE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6CB0E7C-5B03-DFF7-EBDB-849B170EC58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9924136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012848850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20803842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213233619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8789155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503998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37262075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07953676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01999979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3107023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839306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09550244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2203162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38833141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370951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989706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2559409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80818690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7838417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0074927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8673341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62023566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90500478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98175746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0835743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141246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93119910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25639157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33787314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98657371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9870531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8710393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9867765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279670387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092059522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85249647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95995750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165221441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97055454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60876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471756369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22079045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30680167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2106068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03006422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40993807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052606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69883781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87696993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870176902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918060232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99155034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6036564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03063061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1362200363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05495245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336066867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7976853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4950394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168269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188312170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972975737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6541053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73.png"/></Relationships>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74.png"/></Relationships>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75.png"/></Relationships>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/Relationships>
</file>

<file path=ppt/slides/_rels/slide1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/Relationships>
</file>

<file path=ppt/slides/_rels/slide1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85.png"/><Relationship Id="rId4" Type="http://schemas.openxmlformats.org/officeDocument/2006/relationships/image" Target="../media/image186.png"/></Relationships>
</file>

<file path=ppt/slides/_rels/slide1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87.png"/></Relationships>
</file>

<file path=ppt/slides/_rels/slide10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88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89.png"/></Relationships>
</file>

<file path=ppt/slides/_rels/slide1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90.png"/></Relationships>
</file>

<file path=ppt/slides/_rels/slide1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/Relationships>
</file>

<file path=ppt/slides/_rels/slide1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/Relationships>
</file>

<file path=ppt/slides/_rels/slide1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/Relationships>
</file>

<file path=ppt/slides/_rels/slide1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06.png"/></Relationships>
</file>

<file path=ppt/slides/_rels/slide1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/Relationships>
</file>

<file path=ppt/slides/_rels/slide1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/Relationships>
</file>

<file path=ppt/slides/_rels/slide1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/Relationships>
</file>

<file path=ppt/slides/_rels/slide1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24.png"/><Relationship Id="rId4" Type="http://schemas.openxmlformats.org/officeDocument/2006/relationships/image" Target="../media/image225.png"/></Relationships>
</file>

<file path=ppt/slides/_rels/slide1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26.png"/><Relationship Id="rId4" Type="http://schemas.openxmlformats.org/officeDocument/2006/relationships/image" Target="../media/image227.png"/></Relationships>
</file>

<file path=ppt/slides/_rels/slide1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/Relationships>
</file>

<file path=ppt/slides/_rels/slide1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/Relationships>
</file>

<file path=ppt/slides/_rels/slide1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37.png"/></Relationships>
</file>

<file path=ppt/slides/_rels/slide1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38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39.png"/></Relationships>
</file>

<file path=ppt/slides/_rels/slide1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40.png"/><Relationship Id="rId4" Type="http://schemas.openxmlformats.org/officeDocument/2006/relationships/image" Target="../media/image241.png"/></Relationships>
</file>

<file path=ppt/slides/_rels/slide1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42.png"/></Relationships>
</file>

<file path=ppt/slides/_rels/slide1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43.png"/><Relationship Id="rId4" Type="http://schemas.openxmlformats.org/officeDocument/2006/relationships/image" Target="../media/image244.png"/></Relationships>
</file>

<file path=ppt/slides/_rels/slide1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45.png"/></Relationships>
</file>

<file path=ppt/slides/_rels/slide1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/Relationships>
</file>

<file path=ppt/slides/_rels/slide1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49.png"/></Relationships>
</file>

<file path=ppt/slides/_rels/slide1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50.png"/></Relationships>
</file>

<file path=ppt/slides/_rels/slide1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51.png"/></Relationships>
</file>

<file path=ppt/slides/_rels/slide1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52.png"/><Relationship Id="rId4" Type="http://schemas.openxmlformats.org/officeDocument/2006/relationships/comments" Target="../comments/comment1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6.pn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7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4.png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7.png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8.png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8.png"/><Relationship Id="rId4" Type="http://schemas.openxmlformats.org/officeDocument/2006/relationships/image" Target="../media/image89.png"/></Relationships>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0.png"/><Relationship Id="rId4" Type="http://schemas.openxmlformats.org/officeDocument/2006/relationships/image" Target="../media/image91.png"/></Relationships>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4.png"/></Relationships>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5.png"/><Relationship Id="rId4" Type="http://schemas.openxmlformats.org/officeDocument/2006/relationships/image" Target="../media/image96.png"/></Relationships>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7.png"/><Relationship Id="rId4" Type="http://schemas.openxmlformats.org/officeDocument/2006/relationships/image" Target="../media/image98.png"/></Relationships>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9.png"/></Relationships>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0.png"/><Relationship Id="rId4" Type="http://schemas.openxmlformats.org/officeDocument/2006/relationships/image" Target="../media/image10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2.png"/><Relationship Id="rId4" Type="http://schemas.openxmlformats.org/officeDocument/2006/relationships/image" Target="../media/image103.png"/></Relationships>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4.png"/><Relationship Id="rId4" Type="http://schemas.openxmlformats.org/officeDocument/2006/relationships/image" Target="../media/image105.png"/></Relationships>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6.png"/><Relationship Id="rId4" Type="http://schemas.openxmlformats.org/officeDocument/2006/relationships/image" Target="../media/image107.png"/></Relationships>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8.png"/></Relationships>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/Relationships>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/Relationships>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0.png"/></Relationships>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/Relationships>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30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/Relationships>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38.png"/><Relationship Id="rId4" Type="http://schemas.openxmlformats.org/officeDocument/2006/relationships/image" Target="../media/image139.png"/></Relationships>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40.png"/></Relationships>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/Relationships>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44.png"/></Relationships>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/Relationships>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/Relationships>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/Relationships>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/Relationships>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60.png"/><Relationship Id="rId4" Type="http://schemas.openxmlformats.org/officeDocument/2006/relationships/image" Target="../media/image161.png"/></Relationships>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/Relationships>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65.png"/></Relationships>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/Relationships>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69.png"/></Relationships>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70.png"/></Relationships>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71.png"/></Relationships>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101144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Bazel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0251993" name=""/>
          <p:cNvSpPr/>
          <p:nvPr/>
        </p:nvSpPr>
        <p:spPr bwMode="auto">
          <a:xfrm>
            <a:off x="4861378" y="485227"/>
            <a:ext cx="2111237" cy="7547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Build Basics</a:t>
            </a:r>
            <a:b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</a:br>
            <a:endParaRPr/>
          </a:p>
        </p:txBody>
      </p:sp>
      <p:pic>
        <p:nvPicPr>
          <p:cNvPr id="32678226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63366" y="1584356"/>
            <a:ext cx="7400925" cy="1971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3874612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381374" y="581024"/>
            <a:ext cx="5429250" cy="258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4147388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24124" y="1419224"/>
            <a:ext cx="7515225" cy="2343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5106699" name=""/>
          <p:cNvSpPr/>
          <p:nvPr/>
        </p:nvSpPr>
        <p:spPr bwMode="auto">
          <a:xfrm>
            <a:off x="4529335" y="2718434"/>
            <a:ext cx="2602809" cy="76235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Mini setup</a:t>
            </a:r>
            <a:r>
              <a:rPr sz="2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to try </a:t>
            </a:r>
            <a:r>
              <a:rPr sz="2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Remote Cache only</a:t>
            </a:r>
            <a:endParaRPr sz="2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0035994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886074" y="433387"/>
            <a:ext cx="5543550" cy="5991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3296891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2314575" cy="1876424"/>
          </a:xfrm>
          <a:prstGeom prst="rect">
            <a:avLst/>
          </a:prstGeom>
        </p:spPr>
      </p:pic>
      <p:pic>
        <p:nvPicPr>
          <p:cNvPr id="56293742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204063" y="225189"/>
            <a:ext cx="4997561" cy="1532585"/>
          </a:xfrm>
          <a:prstGeom prst="rect">
            <a:avLst/>
          </a:prstGeom>
        </p:spPr>
      </p:pic>
      <p:pic>
        <p:nvPicPr>
          <p:cNvPr id="205023272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905374" y="2038349"/>
            <a:ext cx="7296249" cy="3367499"/>
          </a:xfrm>
          <a:prstGeom prst="rect">
            <a:avLst/>
          </a:prstGeom>
        </p:spPr>
      </p:pic>
      <p:pic>
        <p:nvPicPr>
          <p:cNvPr id="160546151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-142875" y="3228975"/>
            <a:ext cx="5141862" cy="3596099"/>
          </a:xfrm>
          <a:prstGeom prst="rect">
            <a:avLst/>
          </a:prstGeom>
        </p:spPr>
      </p:pic>
      <p:cxnSp>
        <p:nvCxnSpPr>
          <p:cNvPr id="1097235401" name=""/>
          <p:cNvCxnSpPr/>
          <p:nvPr/>
        </p:nvCxnSpPr>
        <p:spPr bwMode="auto">
          <a:xfrm flipH="0" flipV="0">
            <a:off x="859199" y="376649"/>
            <a:ext cx="6305549" cy="9524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3150970" name=""/>
          <p:cNvCxnSpPr/>
          <p:nvPr/>
        </p:nvCxnSpPr>
        <p:spPr bwMode="auto">
          <a:xfrm flipH="0" flipV="0">
            <a:off x="668699" y="557624"/>
            <a:ext cx="5019674" cy="131879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963311" name=""/>
          <p:cNvCxnSpPr/>
          <p:nvPr/>
        </p:nvCxnSpPr>
        <p:spPr bwMode="auto">
          <a:xfrm flipH="0" flipV="0">
            <a:off x="916349" y="776700"/>
            <a:ext cx="1990724" cy="238124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402004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2314575" cy="1876424"/>
          </a:xfrm>
          <a:prstGeom prst="rect">
            <a:avLst/>
          </a:prstGeom>
        </p:spPr>
      </p:pic>
      <p:pic>
        <p:nvPicPr>
          <p:cNvPr id="72214709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419849" y="419099"/>
            <a:ext cx="5762624" cy="590549"/>
          </a:xfrm>
          <a:prstGeom prst="rect">
            <a:avLst/>
          </a:prstGeom>
        </p:spPr>
      </p:pic>
      <p:pic>
        <p:nvPicPr>
          <p:cNvPr id="128546962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524749" y="1685925"/>
            <a:ext cx="3057525" cy="704849"/>
          </a:xfrm>
          <a:prstGeom prst="rect">
            <a:avLst/>
          </a:prstGeom>
        </p:spPr>
      </p:pic>
      <p:pic>
        <p:nvPicPr>
          <p:cNvPr id="161054065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6967537" y="2657474"/>
            <a:ext cx="3971925" cy="1543050"/>
          </a:xfrm>
          <a:prstGeom prst="rect">
            <a:avLst/>
          </a:prstGeom>
        </p:spPr>
      </p:pic>
      <p:pic>
        <p:nvPicPr>
          <p:cNvPr id="911598666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334124" y="4876799"/>
            <a:ext cx="5238749" cy="485775"/>
          </a:xfrm>
          <a:prstGeom prst="rect">
            <a:avLst/>
          </a:prstGeom>
        </p:spPr>
      </p:pic>
      <p:cxnSp>
        <p:nvCxnSpPr>
          <p:cNvPr id="484457450" name=""/>
          <p:cNvCxnSpPr/>
          <p:nvPr/>
        </p:nvCxnSpPr>
        <p:spPr bwMode="auto">
          <a:xfrm flipH="0" flipV="1">
            <a:off x="849674" y="710024"/>
            <a:ext cx="5381624" cy="27622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2384833" name=""/>
          <p:cNvCxnSpPr/>
          <p:nvPr/>
        </p:nvCxnSpPr>
        <p:spPr bwMode="auto">
          <a:xfrm flipH="0" flipV="0">
            <a:off x="668699" y="1176750"/>
            <a:ext cx="6753224" cy="99059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906265" name=""/>
          <p:cNvCxnSpPr/>
          <p:nvPr/>
        </p:nvCxnSpPr>
        <p:spPr bwMode="auto">
          <a:xfrm flipH="0" flipV="0">
            <a:off x="630599" y="1424399"/>
            <a:ext cx="6515100" cy="221932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792608" name=""/>
          <p:cNvCxnSpPr/>
          <p:nvPr/>
        </p:nvCxnSpPr>
        <p:spPr bwMode="auto">
          <a:xfrm flipH="0" flipV="0">
            <a:off x="849674" y="1685925"/>
            <a:ext cx="6419849" cy="306270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2868914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63365" y="545364"/>
            <a:ext cx="5288227" cy="2174435"/>
          </a:xfrm>
          <a:prstGeom prst="rect">
            <a:avLst/>
          </a:prstGeom>
        </p:spPr>
      </p:pic>
      <p:pic>
        <p:nvPicPr>
          <p:cNvPr id="101811238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171824" y="3171825"/>
            <a:ext cx="5619749" cy="3028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087160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38374" y="1143000"/>
            <a:ext cx="7238999" cy="1523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28612" name=""/>
          <p:cNvSpPr/>
          <p:nvPr/>
        </p:nvSpPr>
        <p:spPr bwMode="auto">
          <a:xfrm>
            <a:off x="3843264" y="3234690"/>
            <a:ext cx="4505830" cy="4804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Configurable Build Attribute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0862166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24137" y="1466849"/>
            <a:ext cx="6943725" cy="1314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8425046" name=""/>
          <p:cNvSpPr/>
          <p:nvPr/>
        </p:nvSpPr>
        <p:spPr bwMode="auto">
          <a:xfrm>
            <a:off x="4199613" y="456935"/>
            <a:ext cx="3420945" cy="12576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Why a Build System?</a:t>
            </a:r>
            <a:b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</a:br>
            <a:endParaRPr sz="2550" b="0" i="0" u="none" spc="-25">
              <a:solidFill>
                <a:srgbClr val="5F6368"/>
              </a:solidFill>
              <a:latin typeface="Roboto Slab"/>
              <a:ea typeface="Roboto Slab"/>
              <a:cs typeface="Roboto Slab"/>
            </a:endParaRPr>
          </a:p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5 Key reasons</a:t>
            </a:r>
            <a:endParaRPr/>
          </a:p>
        </p:txBody>
      </p:sp>
      <p:sp>
        <p:nvSpPr>
          <p:cNvPr id="1615599152" name=""/>
          <p:cNvSpPr/>
          <p:nvPr/>
        </p:nvSpPr>
        <p:spPr bwMode="auto">
          <a:xfrm flipH="0" flipV="0">
            <a:off x="497445" y="1792925"/>
            <a:ext cx="3494747" cy="274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1" i="0" u="none">
                <a:solidFill>
                  <a:srgbClr val="FF0000"/>
                </a:solidFill>
                <a:latin typeface="Arial"/>
                <a:ea typeface="Arial"/>
                <a:cs typeface="Arial"/>
              </a:rPr>
              <a:t>Compilers Alone Can't Handle Complexity</a:t>
            </a:r>
            <a:endParaRPr sz="2200">
              <a:solidFill>
                <a:srgbClr val="FF0000"/>
              </a:solidFill>
            </a:endParaRPr>
          </a:p>
        </p:txBody>
      </p:sp>
      <p:pic>
        <p:nvPicPr>
          <p:cNvPr id="149263329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0" y="2044745"/>
            <a:ext cx="8725173" cy="1789239"/>
          </a:xfrm>
          <a:prstGeom prst="rect">
            <a:avLst/>
          </a:prstGeom>
        </p:spPr>
      </p:pic>
      <p:sp>
        <p:nvSpPr>
          <p:cNvPr id="260535918" name=""/>
          <p:cNvSpPr/>
          <p:nvPr/>
        </p:nvSpPr>
        <p:spPr bwMode="auto">
          <a:xfrm flipH="0" flipV="0">
            <a:off x="6333074" y="4126606"/>
            <a:ext cx="4016126" cy="60995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1" i="0" u="none">
                <a:solidFill>
                  <a:srgbClr val="FF0000"/>
                </a:solidFill>
                <a:latin typeface="Arial"/>
                <a:ea typeface="Arial"/>
                <a:cs typeface="Arial"/>
              </a:rPr>
              <a:t>Shell Scripts Become a Maintenance Headache</a:t>
            </a:r>
            <a:br>
              <a:rPr sz="1200" b="1" i="0" u="none">
                <a:solidFill>
                  <a:srgbClr val="FF0000"/>
                </a:solidFill>
                <a:latin typeface="Arial"/>
                <a:ea typeface="Arial"/>
                <a:cs typeface="Arial"/>
              </a:rPr>
            </a:br>
            <a:endParaRPr sz="2200">
              <a:solidFill>
                <a:srgbClr val="FF0000"/>
              </a:solidFill>
            </a:endParaRPr>
          </a:p>
        </p:txBody>
      </p:sp>
      <p:pic>
        <p:nvPicPr>
          <p:cNvPr id="41811369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534499" y="4586732"/>
            <a:ext cx="8644673" cy="15766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9188924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57450" y="1019174"/>
            <a:ext cx="6848474" cy="3486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5700340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333624" y="942974"/>
            <a:ext cx="7029450" cy="3924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2847537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2057400" cy="1590674"/>
          </a:xfrm>
          <a:prstGeom prst="rect">
            <a:avLst/>
          </a:prstGeom>
        </p:spPr>
      </p:pic>
      <p:pic>
        <p:nvPicPr>
          <p:cNvPr id="174848639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058025" y="247649"/>
            <a:ext cx="5038724" cy="5543550"/>
          </a:xfrm>
          <a:prstGeom prst="rect">
            <a:avLst/>
          </a:prstGeom>
        </p:spPr>
      </p:pic>
      <p:pic>
        <p:nvPicPr>
          <p:cNvPr id="41147336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575" y="4086225"/>
            <a:ext cx="7029450" cy="1228725"/>
          </a:xfrm>
          <a:prstGeom prst="rect">
            <a:avLst/>
          </a:prstGeom>
        </p:spPr>
      </p:pic>
      <p:cxnSp>
        <p:nvCxnSpPr>
          <p:cNvPr id="238723325" name=""/>
          <p:cNvCxnSpPr/>
          <p:nvPr/>
        </p:nvCxnSpPr>
        <p:spPr bwMode="auto">
          <a:xfrm flipH="0" flipV="0">
            <a:off x="1649774" y="224249"/>
            <a:ext cx="5457825" cy="108585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642958" name=""/>
          <p:cNvCxnSpPr/>
          <p:nvPr/>
        </p:nvCxnSpPr>
        <p:spPr bwMode="auto">
          <a:xfrm flipH="0" flipV="0">
            <a:off x="1725974" y="509999"/>
            <a:ext cx="2200275" cy="346709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8275957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2057400" cy="1590674"/>
          </a:xfrm>
          <a:prstGeom prst="rect">
            <a:avLst/>
          </a:prstGeom>
        </p:spPr>
      </p:pic>
      <p:pic>
        <p:nvPicPr>
          <p:cNvPr id="188967459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801100" y="171449"/>
            <a:ext cx="3133724" cy="933449"/>
          </a:xfrm>
          <a:prstGeom prst="rect">
            <a:avLst/>
          </a:prstGeom>
        </p:spPr>
      </p:pic>
      <p:pic>
        <p:nvPicPr>
          <p:cNvPr id="53921742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105649" y="1295399"/>
            <a:ext cx="4895849" cy="1466849"/>
          </a:xfrm>
          <a:prstGeom prst="rect">
            <a:avLst/>
          </a:prstGeom>
        </p:spPr>
      </p:pic>
      <p:pic>
        <p:nvPicPr>
          <p:cNvPr id="121248184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6648449" y="2876549"/>
            <a:ext cx="4810124" cy="1523999"/>
          </a:xfrm>
          <a:prstGeom prst="rect">
            <a:avLst/>
          </a:prstGeom>
        </p:spPr>
      </p:pic>
      <p:pic>
        <p:nvPicPr>
          <p:cNvPr id="24736722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4962524" y="4524374"/>
            <a:ext cx="6267449" cy="1476374"/>
          </a:xfrm>
          <a:prstGeom prst="rect">
            <a:avLst/>
          </a:prstGeom>
        </p:spPr>
      </p:pic>
      <p:pic>
        <p:nvPicPr>
          <p:cNvPr id="270706098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904874" y="4457700"/>
            <a:ext cx="2962274" cy="647699"/>
          </a:xfrm>
          <a:prstGeom prst="rect">
            <a:avLst/>
          </a:prstGeom>
        </p:spPr>
      </p:pic>
      <p:cxnSp>
        <p:nvCxnSpPr>
          <p:cNvPr id="207440698" name=""/>
          <p:cNvCxnSpPr/>
          <p:nvPr/>
        </p:nvCxnSpPr>
        <p:spPr bwMode="auto">
          <a:xfrm flipH="0" flipV="0">
            <a:off x="1459274" y="671924"/>
            <a:ext cx="7191374" cy="7619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1931130" name=""/>
          <p:cNvCxnSpPr>
            <a:endCxn id="539217425" idx="1"/>
          </p:cNvCxnSpPr>
          <p:nvPr/>
        </p:nvCxnSpPr>
        <p:spPr bwMode="auto">
          <a:xfrm rot="0" flipH="0" flipV="0">
            <a:off x="1735499" y="910049"/>
            <a:ext cx="5370149" cy="111877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868786" name=""/>
          <p:cNvCxnSpPr/>
          <p:nvPr/>
        </p:nvCxnSpPr>
        <p:spPr bwMode="auto">
          <a:xfrm flipH="0" flipV="0">
            <a:off x="1811699" y="1100549"/>
            <a:ext cx="4972050" cy="217170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874582" name=""/>
          <p:cNvCxnSpPr/>
          <p:nvPr/>
        </p:nvCxnSpPr>
        <p:spPr bwMode="auto">
          <a:xfrm flipH="0" flipV="0">
            <a:off x="2040299" y="1386299"/>
            <a:ext cx="3686175" cy="302894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9966059" name=""/>
          <p:cNvCxnSpPr/>
          <p:nvPr/>
        </p:nvCxnSpPr>
        <p:spPr bwMode="auto">
          <a:xfrm flipH="0" flipV="0">
            <a:off x="954449" y="1624424"/>
            <a:ext cx="1295399" cy="266699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4513132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86000" y="247649"/>
            <a:ext cx="7048499" cy="1152524"/>
          </a:xfrm>
          <a:prstGeom prst="rect">
            <a:avLst/>
          </a:prstGeom>
        </p:spPr>
      </p:pic>
      <p:pic>
        <p:nvPicPr>
          <p:cNvPr id="58163915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419474" y="1638299"/>
            <a:ext cx="3209924" cy="495299"/>
          </a:xfrm>
          <a:prstGeom prst="rect">
            <a:avLst/>
          </a:prstGeom>
        </p:spPr>
      </p:pic>
      <p:pic>
        <p:nvPicPr>
          <p:cNvPr id="207620255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285999" y="2466974"/>
            <a:ext cx="7019924" cy="962024"/>
          </a:xfrm>
          <a:prstGeom prst="rect">
            <a:avLst/>
          </a:prstGeom>
        </p:spPr>
      </p:pic>
      <p:pic>
        <p:nvPicPr>
          <p:cNvPr id="109012433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343275" y="3600450"/>
            <a:ext cx="3362324" cy="266699"/>
          </a:xfrm>
          <a:prstGeom prst="rect">
            <a:avLst/>
          </a:prstGeom>
        </p:spPr>
      </p:pic>
      <p:pic>
        <p:nvPicPr>
          <p:cNvPr id="117054331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2285999" y="4152899"/>
            <a:ext cx="6400800" cy="1371600"/>
          </a:xfrm>
          <a:prstGeom prst="rect">
            <a:avLst/>
          </a:prstGeom>
        </p:spPr>
      </p:pic>
      <p:pic>
        <p:nvPicPr>
          <p:cNvPr id="201255579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3671887" y="5700712"/>
            <a:ext cx="2066924" cy="447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6317263" name=""/>
          <p:cNvSpPr txBox="1"/>
          <p:nvPr/>
        </p:nvSpPr>
        <p:spPr bwMode="auto">
          <a:xfrm rot="0" flipH="0" flipV="0">
            <a:off x="4478699" y="2272124"/>
            <a:ext cx="2656604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b="1"/>
              <a:t>Custom Rules </a:t>
            </a:r>
            <a:endParaRPr b="1"/>
          </a:p>
          <a:p>
            <a:pPr algn="ctr">
              <a:defRPr/>
            </a:pPr>
            <a:r>
              <a:rPr b="1"/>
              <a:t>and </a:t>
            </a:r>
            <a:endParaRPr b="1"/>
          </a:p>
          <a:p>
            <a:pPr algn="ctr">
              <a:defRPr/>
            </a:pPr>
            <a:r>
              <a:rPr b="1"/>
              <a:t>Macros</a:t>
            </a:r>
            <a:endParaRPr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3537369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790824" y="1457325"/>
            <a:ext cx="6877049" cy="3086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7789390" name=""/>
          <p:cNvSpPr/>
          <p:nvPr/>
        </p:nvSpPr>
        <p:spPr bwMode="auto">
          <a:xfrm>
            <a:off x="4129075" y="3322319"/>
            <a:ext cx="3934209" cy="30515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4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Use Case Example: A Python Code Generator 🐍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2312722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57474" y="447674"/>
            <a:ext cx="7029450" cy="923924"/>
          </a:xfrm>
          <a:prstGeom prst="rect">
            <a:avLst/>
          </a:prstGeom>
        </p:spPr>
      </p:pic>
      <p:pic>
        <p:nvPicPr>
          <p:cNvPr id="21227515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0" y="0"/>
            <a:ext cx="2133599" cy="2724149"/>
          </a:xfrm>
          <a:prstGeom prst="rect">
            <a:avLst/>
          </a:prstGeom>
        </p:spPr>
      </p:pic>
      <p:pic>
        <p:nvPicPr>
          <p:cNvPr id="115177463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656454" y="2362199"/>
            <a:ext cx="5927645" cy="4428893"/>
          </a:xfrm>
          <a:prstGeom prst="rect">
            <a:avLst/>
          </a:prstGeom>
        </p:spPr>
      </p:pic>
      <p:cxnSp>
        <p:nvCxnSpPr>
          <p:cNvPr id="1628220242" name=""/>
          <p:cNvCxnSpPr/>
          <p:nvPr/>
        </p:nvCxnSpPr>
        <p:spPr bwMode="auto">
          <a:xfrm flipH="0" flipV="0">
            <a:off x="1764074" y="1814924"/>
            <a:ext cx="1647824" cy="140969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0630047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43175" y="238124"/>
            <a:ext cx="7010399" cy="1400174"/>
          </a:xfrm>
          <a:prstGeom prst="rect">
            <a:avLst/>
          </a:prstGeom>
        </p:spPr>
      </p:pic>
      <p:pic>
        <p:nvPicPr>
          <p:cNvPr id="169533227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0" y="0"/>
            <a:ext cx="2124074" cy="2657474"/>
          </a:xfrm>
          <a:prstGeom prst="rect">
            <a:avLst/>
          </a:prstGeom>
        </p:spPr>
      </p:pic>
      <p:pic>
        <p:nvPicPr>
          <p:cNvPr id="112887135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496049" y="1057275"/>
            <a:ext cx="5621699" cy="5743532"/>
          </a:xfrm>
          <a:prstGeom prst="rect">
            <a:avLst/>
          </a:prstGeom>
        </p:spPr>
      </p:pic>
      <p:pic>
        <p:nvPicPr>
          <p:cNvPr id="194697031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228599" y="3743325"/>
            <a:ext cx="6002034" cy="2548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0055114" name=""/>
          <p:cNvSpPr/>
          <p:nvPr/>
        </p:nvSpPr>
        <p:spPr bwMode="auto">
          <a:xfrm flipH="0" flipV="0">
            <a:off x="255664" y="557504"/>
            <a:ext cx="4669808" cy="274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1" i="0" u="none">
                <a:solidFill>
                  <a:srgbClr val="FF0000"/>
                </a:solidFill>
                <a:latin typeface="Arial"/>
                <a:ea typeface="Arial"/>
                <a:cs typeface="Arial"/>
              </a:rPr>
              <a:t>Ensure Consistent &amp; Reproducible Environments</a:t>
            </a:r>
            <a:endParaRPr sz="2200">
              <a:solidFill>
                <a:srgbClr val="FF0000"/>
              </a:solidFill>
            </a:endParaRPr>
          </a:p>
        </p:txBody>
      </p:sp>
      <p:pic>
        <p:nvPicPr>
          <p:cNvPr id="8055740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4876" y="832184"/>
            <a:ext cx="7648574" cy="1657350"/>
          </a:xfrm>
          <a:prstGeom prst="rect">
            <a:avLst/>
          </a:prstGeom>
        </p:spPr>
      </p:pic>
      <p:sp>
        <p:nvSpPr>
          <p:cNvPr id="864399882" name=""/>
          <p:cNvSpPr/>
          <p:nvPr/>
        </p:nvSpPr>
        <p:spPr bwMode="auto">
          <a:xfrm flipH="0" flipV="0">
            <a:off x="373611" y="2668790"/>
            <a:ext cx="3147767" cy="274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1" i="0" u="none">
                <a:solidFill>
                  <a:srgbClr val="FF0000"/>
                </a:solidFill>
                <a:latin typeface="Arial"/>
                <a:ea typeface="Arial"/>
                <a:cs typeface="Arial"/>
              </a:rPr>
              <a:t>Smooth Team Collaboration</a:t>
            </a:r>
            <a:endParaRPr sz="2200">
              <a:solidFill>
                <a:srgbClr val="FF0000"/>
              </a:solidFill>
            </a:endParaRPr>
          </a:p>
        </p:txBody>
      </p:sp>
      <p:pic>
        <p:nvPicPr>
          <p:cNvPr id="166117418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4876" y="2943470"/>
            <a:ext cx="7467599" cy="1619249"/>
          </a:xfrm>
          <a:prstGeom prst="rect">
            <a:avLst/>
          </a:prstGeom>
        </p:spPr>
      </p:pic>
      <p:sp>
        <p:nvSpPr>
          <p:cNvPr id="219784635" name=""/>
          <p:cNvSpPr/>
          <p:nvPr/>
        </p:nvSpPr>
        <p:spPr bwMode="auto">
          <a:xfrm flipH="0" flipV="0">
            <a:off x="4089393" y="4790246"/>
            <a:ext cx="3770104" cy="274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1" i="0" u="none">
                <a:solidFill>
                  <a:srgbClr val="FF0000"/>
                </a:solidFill>
                <a:latin typeface="Arial"/>
                <a:ea typeface="Arial"/>
                <a:cs typeface="Arial"/>
              </a:rPr>
              <a:t>Reliable Automation &amp; Scalable Performance</a:t>
            </a:r>
            <a:endParaRPr sz="2200">
              <a:solidFill>
                <a:srgbClr val="FF0000"/>
              </a:solidFill>
            </a:endParaRPr>
          </a:p>
        </p:txBody>
      </p:sp>
      <p:pic>
        <p:nvPicPr>
          <p:cNvPr id="42813131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668539" y="5092574"/>
            <a:ext cx="7639049" cy="1381124"/>
          </a:xfrm>
          <a:prstGeom prst="rect">
            <a:avLst/>
          </a:prstGeom>
        </p:spPr>
      </p:pic>
      <p:sp>
        <p:nvSpPr>
          <p:cNvPr id="662946193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DC925B2-4B67-981D-41AE-064EBF44AEA4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81539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0" y="0"/>
            <a:ext cx="1816071" cy="2272124"/>
          </a:xfrm>
          <a:prstGeom prst="rect">
            <a:avLst/>
          </a:prstGeom>
        </p:spPr>
      </p:pic>
      <p:pic>
        <p:nvPicPr>
          <p:cNvPr id="156056684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124074" y="-9524"/>
            <a:ext cx="6962774" cy="1438274"/>
          </a:xfrm>
          <a:prstGeom prst="rect">
            <a:avLst/>
          </a:prstGeom>
        </p:spPr>
      </p:pic>
      <p:pic>
        <p:nvPicPr>
          <p:cNvPr id="21127405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5667374" y="985837"/>
            <a:ext cx="6469425" cy="5845765"/>
          </a:xfrm>
          <a:prstGeom prst="rect">
            <a:avLst/>
          </a:prstGeom>
        </p:spPr>
      </p:pic>
      <p:pic>
        <p:nvPicPr>
          <p:cNvPr id="124088401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12205" y="3990974"/>
            <a:ext cx="5516988" cy="1795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2710993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0" y="0"/>
            <a:ext cx="1816070" cy="2272124"/>
          </a:xfrm>
          <a:prstGeom prst="rect">
            <a:avLst/>
          </a:prstGeom>
        </p:spPr>
      </p:pic>
      <p:pic>
        <p:nvPicPr>
          <p:cNvPr id="114511313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816070" y="85725"/>
            <a:ext cx="6263078" cy="1048177"/>
          </a:xfrm>
          <a:prstGeom prst="rect">
            <a:avLst/>
          </a:prstGeom>
        </p:spPr>
      </p:pic>
      <p:pic>
        <p:nvPicPr>
          <p:cNvPr id="169575291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419599" y="983662"/>
            <a:ext cx="4172164" cy="2576925"/>
          </a:xfrm>
          <a:prstGeom prst="rect">
            <a:avLst/>
          </a:prstGeom>
        </p:spPr>
      </p:pic>
      <p:pic>
        <p:nvPicPr>
          <p:cNvPr id="90924753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9020174" y="1276349"/>
            <a:ext cx="2952749" cy="1752599"/>
          </a:xfrm>
          <a:prstGeom prst="rect">
            <a:avLst/>
          </a:prstGeom>
        </p:spPr>
      </p:pic>
      <p:pic>
        <p:nvPicPr>
          <p:cNvPr id="1262156592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410324" y="4819649"/>
            <a:ext cx="5562599" cy="638174"/>
          </a:xfrm>
          <a:prstGeom prst="rect">
            <a:avLst/>
          </a:prstGeom>
        </p:spPr>
      </p:pic>
      <p:pic>
        <p:nvPicPr>
          <p:cNvPr id="972971576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171449" y="3600450"/>
            <a:ext cx="6840900" cy="988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6895441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0" y="0"/>
            <a:ext cx="1816070" cy="2272124"/>
          </a:xfrm>
          <a:prstGeom prst="rect">
            <a:avLst/>
          </a:prstGeom>
        </p:spPr>
      </p:pic>
      <p:pic>
        <p:nvPicPr>
          <p:cNvPr id="53504193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619374" y="476249"/>
            <a:ext cx="6457950" cy="4562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9801371" name=""/>
          <p:cNvSpPr txBox="1"/>
          <p:nvPr/>
        </p:nvSpPr>
        <p:spPr bwMode="auto">
          <a:xfrm rot="0" flipH="0" flipV="0">
            <a:off x="77211" y="222163"/>
            <a:ext cx="2610787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Stage 9_py-bazel-demo</a:t>
            </a:r>
            <a:endParaRPr/>
          </a:p>
        </p:txBody>
      </p:sp>
      <p:pic>
        <p:nvPicPr>
          <p:cNvPr id="124828829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238499" y="1704974"/>
            <a:ext cx="6505574" cy="1143000"/>
          </a:xfrm>
          <a:prstGeom prst="rect">
            <a:avLst/>
          </a:prstGeom>
        </p:spPr>
      </p:pic>
      <p:pic>
        <p:nvPicPr>
          <p:cNvPr id="48134691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7211" y="1704974"/>
            <a:ext cx="1828800" cy="2238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3030740" name=""/>
          <p:cNvSpPr txBox="1"/>
          <p:nvPr/>
        </p:nvSpPr>
        <p:spPr bwMode="auto">
          <a:xfrm rot="0" flipH="0" flipV="0">
            <a:off x="77212" y="222164"/>
            <a:ext cx="2610787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Stage 9_py-bazel-demo</a:t>
            </a:r>
            <a:endParaRPr/>
          </a:p>
        </p:txBody>
      </p:sp>
      <p:pic>
        <p:nvPicPr>
          <p:cNvPr id="137966064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66674" y="876299"/>
            <a:ext cx="1704974" cy="2247899"/>
          </a:xfrm>
          <a:prstGeom prst="rect">
            <a:avLst/>
          </a:prstGeom>
        </p:spPr>
      </p:pic>
      <p:pic>
        <p:nvPicPr>
          <p:cNvPr id="152223353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248649" y="269789"/>
            <a:ext cx="3743325" cy="1543050"/>
          </a:xfrm>
          <a:prstGeom prst="rect">
            <a:avLst/>
          </a:prstGeom>
        </p:spPr>
      </p:pic>
      <p:pic>
        <p:nvPicPr>
          <p:cNvPr id="161010014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858125" y="2000250"/>
            <a:ext cx="3962399" cy="990599"/>
          </a:xfrm>
          <a:prstGeom prst="rect">
            <a:avLst/>
          </a:prstGeom>
        </p:spPr>
      </p:pic>
      <p:pic>
        <p:nvPicPr>
          <p:cNvPr id="204883225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4719637" y="3276599"/>
            <a:ext cx="7772810" cy="3661935"/>
          </a:xfrm>
          <a:prstGeom prst="rect">
            <a:avLst/>
          </a:prstGeom>
        </p:spPr>
      </p:pic>
      <p:cxnSp>
        <p:nvCxnSpPr>
          <p:cNvPr id="1585722358" name=""/>
          <p:cNvCxnSpPr/>
          <p:nvPr/>
        </p:nvCxnSpPr>
        <p:spPr bwMode="auto">
          <a:xfrm flipH="0" flipV="0">
            <a:off x="1183049" y="2119725"/>
            <a:ext cx="3536587" cy="93344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6137266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0" y="3228135"/>
            <a:ext cx="4674860" cy="3557999"/>
          </a:xfrm>
          <a:prstGeom prst="rect">
            <a:avLst/>
          </a:prstGeom>
        </p:spPr>
      </p:pic>
      <p:cxnSp>
        <p:nvCxnSpPr>
          <p:cNvPr id="282334055" name=""/>
          <p:cNvCxnSpPr/>
          <p:nvPr/>
        </p:nvCxnSpPr>
        <p:spPr bwMode="auto">
          <a:xfrm flipH="0" flipV="0">
            <a:off x="1125899" y="2272124"/>
            <a:ext cx="1714500" cy="108585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153958" name=""/>
          <p:cNvCxnSpPr/>
          <p:nvPr/>
        </p:nvCxnSpPr>
        <p:spPr bwMode="auto">
          <a:xfrm flipH="0" flipV="1">
            <a:off x="1725974" y="995774"/>
            <a:ext cx="6181724" cy="40005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2919044" name=""/>
          <p:cNvCxnSpPr/>
          <p:nvPr/>
        </p:nvCxnSpPr>
        <p:spPr bwMode="auto">
          <a:xfrm flipH="0" flipV="0">
            <a:off x="1735499" y="1576800"/>
            <a:ext cx="6000750" cy="58102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990197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123823" y="19048"/>
            <a:ext cx="1704974" cy="2247899"/>
          </a:xfrm>
          <a:prstGeom prst="rect">
            <a:avLst/>
          </a:prstGeom>
        </p:spPr>
      </p:pic>
      <p:pic>
        <p:nvPicPr>
          <p:cNvPr id="211618712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734174" y="142875"/>
            <a:ext cx="5435167" cy="6472649"/>
          </a:xfrm>
          <a:prstGeom prst="rect">
            <a:avLst/>
          </a:prstGeom>
        </p:spPr>
      </p:pic>
      <p:cxnSp>
        <p:nvCxnSpPr>
          <p:cNvPr id="1649479982" name=""/>
          <p:cNvCxnSpPr/>
          <p:nvPr/>
        </p:nvCxnSpPr>
        <p:spPr bwMode="auto">
          <a:xfrm flipH="0" flipV="0">
            <a:off x="668699" y="176624"/>
            <a:ext cx="5943600" cy="68579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62295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449749" y="2119725"/>
            <a:ext cx="5724524" cy="971550"/>
          </a:xfrm>
          <a:prstGeom prst="rect">
            <a:avLst/>
          </a:prstGeom>
        </p:spPr>
      </p:pic>
      <p:cxnSp>
        <p:nvCxnSpPr>
          <p:cNvPr id="878737343" name=""/>
          <p:cNvCxnSpPr/>
          <p:nvPr/>
        </p:nvCxnSpPr>
        <p:spPr bwMode="auto">
          <a:xfrm flipH="0" flipV="0">
            <a:off x="1192574" y="1586324"/>
            <a:ext cx="3119437" cy="48577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709053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42875" y="3838574"/>
            <a:ext cx="6305549" cy="2619374"/>
          </a:xfrm>
          <a:prstGeom prst="rect">
            <a:avLst/>
          </a:prstGeom>
        </p:spPr>
      </p:pic>
      <p:cxnSp>
        <p:nvCxnSpPr>
          <p:cNvPr id="368595166" name=""/>
          <p:cNvCxnSpPr/>
          <p:nvPr/>
        </p:nvCxnSpPr>
        <p:spPr bwMode="auto">
          <a:xfrm flipH="0" flipV="0">
            <a:off x="925874" y="2148300"/>
            <a:ext cx="171449" cy="158114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2925721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314700" y="438149"/>
            <a:ext cx="4724399" cy="5791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583098" name=""/>
          <p:cNvSpPr/>
          <p:nvPr/>
        </p:nvSpPr>
        <p:spPr bwMode="auto">
          <a:xfrm>
            <a:off x="4709750" y="3097530"/>
            <a:ext cx="2772857" cy="7547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Query quickstart</a:t>
            </a:r>
            <a:b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</a:b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371472" name=""/>
          <p:cNvSpPr txBox="1"/>
          <p:nvPr/>
        </p:nvSpPr>
        <p:spPr bwMode="auto">
          <a:xfrm rot="0" flipH="0" flipV="0">
            <a:off x="3266953" y="2681699"/>
            <a:ext cx="5658091" cy="4956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650" b="1" i="0" u="none">
                <a:solidFill>
                  <a:srgbClr val="000000"/>
                </a:solidFill>
                <a:latin typeface="Roboto Slab"/>
                <a:ea typeface="Roboto Slab"/>
                <a:cs typeface="Roboto Slab"/>
              </a:rPr>
              <a:t>Conan, software package manager</a:t>
            </a:r>
            <a:endParaRPr/>
          </a:p>
        </p:txBody>
      </p:sp>
      <p:sp>
        <p:nvSpPr>
          <p:cNvPr id="1371391522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485A666-C5C3-F4AD-4D45-9176BE9C072A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9885677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14499" y="1533524"/>
            <a:ext cx="7372350" cy="3067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7967529" name=""/>
          <p:cNvSpPr/>
          <p:nvPr/>
        </p:nvSpPr>
        <p:spPr bwMode="auto">
          <a:xfrm>
            <a:off x="3968979" y="532381"/>
            <a:ext cx="4254399" cy="7547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Task-Based Build Systems</a:t>
            </a:r>
            <a:b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</a:br>
            <a:endParaRPr/>
          </a:p>
        </p:txBody>
      </p:sp>
      <p:sp>
        <p:nvSpPr>
          <p:cNvPr id="1882370103" name=""/>
          <p:cNvSpPr/>
          <p:nvPr/>
        </p:nvSpPr>
        <p:spPr bwMode="auto">
          <a:xfrm>
            <a:off x="3399018" y="2131864"/>
            <a:ext cx="4621006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Understanding task-based build systems</a:t>
            </a:r>
            <a:endParaRPr/>
          </a:p>
        </p:txBody>
      </p:sp>
      <p:pic>
        <p:nvPicPr>
          <p:cNvPr id="168965085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904999" y="2705459"/>
            <a:ext cx="7439024" cy="2219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0698187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43175" y="1485900"/>
            <a:ext cx="7477124" cy="2143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3280434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23874" y="352424"/>
            <a:ext cx="4219574" cy="4048124"/>
          </a:xfrm>
          <a:prstGeom prst="rect">
            <a:avLst/>
          </a:prstGeom>
        </p:spPr>
      </p:pic>
      <p:pic>
        <p:nvPicPr>
          <p:cNvPr id="79314749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286375" y="3429000"/>
            <a:ext cx="6819899" cy="2819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561203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371850" y="1543050"/>
            <a:ext cx="5257800" cy="1428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2340157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33474" y="352424"/>
            <a:ext cx="3848099" cy="5486400"/>
          </a:xfrm>
          <a:prstGeom prst="rect">
            <a:avLst/>
          </a:prstGeom>
        </p:spPr>
      </p:pic>
      <p:pic>
        <p:nvPicPr>
          <p:cNvPr id="156709504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29324" y="2428875"/>
            <a:ext cx="4667249" cy="3771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030588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86100" y="761999"/>
            <a:ext cx="5391149" cy="43624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105556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57250" y="666749"/>
            <a:ext cx="4838699" cy="5762624"/>
          </a:xfrm>
          <a:prstGeom prst="rect">
            <a:avLst/>
          </a:prstGeom>
        </p:spPr>
      </p:pic>
      <p:pic>
        <p:nvPicPr>
          <p:cNvPr id="172629883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533774" y="176212"/>
            <a:ext cx="3533774" cy="352424"/>
          </a:xfrm>
          <a:prstGeom prst="rect">
            <a:avLst/>
          </a:prstGeom>
        </p:spPr>
      </p:pic>
      <p:pic>
        <p:nvPicPr>
          <p:cNvPr id="51509655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353174" y="3429000"/>
            <a:ext cx="4572000" cy="1590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439563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66999" y="1352549"/>
            <a:ext cx="6305549" cy="2305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4811867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14600" y="419099"/>
            <a:ext cx="6524624" cy="5353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9189314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57425" y="1609724"/>
            <a:ext cx="7172325" cy="1104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6233844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38374" y="1962149"/>
            <a:ext cx="7543800" cy="1466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5994560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395537" y="1766887"/>
            <a:ext cx="7400925" cy="3324224"/>
          </a:xfrm>
          <a:prstGeom prst="rect">
            <a:avLst/>
          </a:prstGeom>
        </p:spPr>
      </p:pic>
      <p:sp>
        <p:nvSpPr>
          <p:cNvPr id="980771105" name=""/>
          <p:cNvSpPr/>
          <p:nvPr/>
        </p:nvSpPr>
        <p:spPr bwMode="auto">
          <a:xfrm>
            <a:off x="3966700" y="604092"/>
            <a:ext cx="4259678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Dark side of task-based build systems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9375976" name=""/>
          <p:cNvSpPr/>
          <p:nvPr/>
        </p:nvSpPr>
        <p:spPr bwMode="auto">
          <a:xfrm>
            <a:off x="3614277" y="343767"/>
            <a:ext cx="4680884" cy="7547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Artifact-Based Build Systems</a:t>
            </a:r>
            <a:b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</a:br>
            <a:endParaRPr/>
          </a:p>
        </p:txBody>
      </p:sp>
      <p:pic>
        <p:nvPicPr>
          <p:cNvPr id="14452208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192344" y="1650465"/>
            <a:ext cx="7524749" cy="3028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6501300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59454" y="1046805"/>
            <a:ext cx="7505699" cy="3105149"/>
          </a:xfrm>
          <a:prstGeom prst="rect">
            <a:avLst/>
          </a:prstGeom>
        </p:spPr>
      </p:pic>
      <p:pic>
        <p:nvPicPr>
          <p:cNvPr id="101644473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829207" y="4913390"/>
            <a:ext cx="7496174" cy="838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7148138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08564" y="1424034"/>
            <a:ext cx="7581899" cy="4638674"/>
          </a:xfrm>
          <a:prstGeom prst="rect">
            <a:avLst/>
          </a:prstGeom>
        </p:spPr>
      </p:pic>
      <p:sp>
        <p:nvSpPr>
          <p:cNvPr id="180961328" name=""/>
          <p:cNvSpPr/>
          <p:nvPr/>
        </p:nvSpPr>
        <p:spPr bwMode="auto">
          <a:xfrm flipH="0" flipV="0">
            <a:off x="1916361" y="338599"/>
            <a:ext cx="6331235" cy="3965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0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Artifact-Based Build Systems (e.g., Bazel) </a:t>
            </a:r>
            <a:endParaRPr sz="26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8844133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062162" y="396088"/>
            <a:ext cx="8067674" cy="4467224"/>
          </a:xfrm>
          <a:prstGeom prst="rect">
            <a:avLst/>
          </a:prstGeom>
        </p:spPr>
      </p:pic>
      <p:pic>
        <p:nvPicPr>
          <p:cNvPr id="82559180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362199" y="5215173"/>
            <a:ext cx="7467599" cy="1381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3205490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328862" y="1301435"/>
            <a:ext cx="7534274" cy="2038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7089585" name=""/>
          <p:cNvSpPr/>
          <p:nvPr/>
        </p:nvSpPr>
        <p:spPr bwMode="auto">
          <a:xfrm>
            <a:off x="4760186" y="362628"/>
            <a:ext cx="2257036" cy="7547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Intro to Bazel</a:t>
            </a:r>
            <a:b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</a:br>
            <a:endParaRPr/>
          </a:p>
        </p:txBody>
      </p:sp>
      <p:pic>
        <p:nvPicPr>
          <p:cNvPr id="146208157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783751" y="3273676"/>
            <a:ext cx="7077074" cy="1619249"/>
          </a:xfrm>
          <a:prstGeom prst="rect">
            <a:avLst/>
          </a:prstGeom>
        </p:spPr>
      </p:pic>
      <p:sp>
        <p:nvSpPr>
          <p:cNvPr id="984483697" name=""/>
          <p:cNvSpPr/>
          <p:nvPr/>
        </p:nvSpPr>
        <p:spPr bwMode="auto">
          <a:xfrm>
            <a:off x="2257081" y="1379219"/>
            <a:ext cx="7852526" cy="128052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Bazel is an open-source build and test automation tool developed by Google.</a:t>
            </a:r>
            <a:endParaRPr sz="18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2400"/>
          </a:p>
          <a:p>
            <a:pPr>
              <a:defRPr/>
            </a:pPr>
            <a:r>
              <a:rPr sz="1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It's designed to handle large, complex software projects with multiple languages and platforms, ensuring fast, reproducible, and correct builds.</a:t>
            </a:r>
            <a:endParaRPr sz="18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2432258" name=""/>
          <p:cNvSpPr/>
          <p:nvPr/>
        </p:nvSpPr>
        <p:spPr bwMode="auto">
          <a:xfrm>
            <a:off x="4464316" y="475797"/>
            <a:ext cx="2980805" cy="7547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Distributed Builds</a:t>
            </a:r>
            <a:b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</a:br>
            <a:endParaRPr/>
          </a:p>
        </p:txBody>
      </p:sp>
      <p:pic>
        <p:nvPicPr>
          <p:cNvPr id="41780373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95524" y="1385887"/>
            <a:ext cx="7600950" cy="2771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347186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187920" y="1744678"/>
            <a:ext cx="7572375" cy="2476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4633920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26224" y="169877"/>
            <a:ext cx="4050946" cy="2311796"/>
          </a:xfrm>
          <a:prstGeom prst="rect">
            <a:avLst/>
          </a:prstGeom>
        </p:spPr>
      </p:pic>
      <p:pic>
        <p:nvPicPr>
          <p:cNvPr id="60322623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6199" y="2781299"/>
            <a:ext cx="5486400" cy="1733549"/>
          </a:xfrm>
          <a:prstGeom prst="rect">
            <a:avLst/>
          </a:prstGeom>
        </p:spPr>
      </p:pic>
      <p:pic>
        <p:nvPicPr>
          <p:cNvPr id="194909012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829175" y="4781549"/>
            <a:ext cx="7191374" cy="16097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0982879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19124" y="633412"/>
            <a:ext cx="6696074" cy="1666874"/>
          </a:xfrm>
          <a:prstGeom prst="rect">
            <a:avLst/>
          </a:prstGeom>
        </p:spPr>
      </p:pic>
      <p:pic>
        <p:nvPicPr>
          <p:cNvPr id="77113701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507639" y="3586574"/>
            <a:ext cx="5465285" cy="3071399"/>
          </a:xfrm>
          <a:prstGeom prst="rect">
            <a:avLst/>
          </a:prstGeom>
        </p:spPr>
      </p:pic>
      <p:sp>
        <p:nvSpPr>
          <p:cNvPr id="790752361" name=""/>
          <p:cNvSpPr/>
          <p:nvPr/>
        </p:nvSpPr>
        <p:spPr bwMode="auto">
          <a:xfrm rot="0" flipH="0" flipV="0">
            <a:off x="792524" y="2754764"/>
            <a:ext cx="5972175" cy="349349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622061647" name=""/>
          <p:cNvSpPr/>
          <p:nvPr/>
        </p:nvSpPr>
        <p:spPr bwMode="auto">
          <a:xfrm>
            <a:off x="2106716" y="4135394"/>
            <a:ext cx="3197376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Distributed builds at Google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0700499" name=""/>
          <p:cNvSpPr/>
          <p:nvPr/>
        </p:nvSpPr>
        <p:spPr bwMode="auto">
          <a:xfrm>
            <a:off x="3876465" y="535304"/>
            <a:ext cx="4210827" cy="7547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Dependency Management</a:t>
            </a:r>
            <a:b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</a:br>
            <a:endParaRPr/>
          </a:p>
        </p:txBody>
      </p:sp>
      <p:pic>
        <p:nvPicPr>
          <p:cNvPr id="501641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14742" y="1290044"/>
            <a:ext cx="7534274" cy="3562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2733695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181224" y="1352549"/>
            <a:ext cx="7419974" cy="3524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8507277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09824" y="1704974"/>
            <a:ext cx="7258050" cy="2000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846515" name=""/>
          <p:cNvSpPr/>
          <p:nvPr/>
        </p:nvSpPr>
        <p:spPr bwMode="auto">
          <a:xfrm>
            <a:off x="4787543" y="478154"/>
            <a:ext cx="2068062" cy="4804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Hermeticity</a:t>
            </a:r>
            <a:endParaRPr/>
          </a:p>
        </p:txBody>
      </p:sp>
      <p:pic>
        <p:nvPicPr>
          <p:cNvPr id="75550409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09799" y="1485900"/>
            <a:ext cx="7343775" cy="1152524"/>
          </a:xfrm>
          <a:prstGeom prst="rect">
            <a:avLst/>
          </a:prstGeom>
        </p:spPr>
      </p:pic>
      <p:pic>
        <p:nvPicPr>
          <p:cNvPr id="120814665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266949" y="3276599"/>
            <a:ext cx="7286625" cy="1924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1041526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62224" y="695324"/>
            <a:ext cx="7496174" cy="4886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5497942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57450" y="485774"/>
            <a:ext cx="7277099" cy="1990724"/>
          </a:xfrm>
          <a:prstGeom prst="rect">
            <a:avLst/>
          </a:prstGeom>
        </p:spPr>
      </p:pic>
      <p:pic>
        <p:nvPicPr>
          <p:cNvPr id="189907872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571749" y="3781424"/>
            <a:ext cx="7372350" cy="2247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824809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819399" y="1295399"/>
            <a:ext cx="6962774" cy="3171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5589821" name=""/>
          <p:cNvSpPr txBox="1"/>
          <p:nvPr/>
        </p:nvSpPr>
        <p:spPr bwMode="auto">
          <a:xfrm rot="0" flipH="0" flipV="0">
            <a:off x="3830999" y="1386299"/>
            <a:ext cx="204430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/>
              <a:t>Concepts</a:t>
            </a:r>
            <a:endParaRPr b="1"/>
          </a:p>
        </p:txBody>
      </p:sp>
      <p:pic>
        <p:nvPicPr>
          <p:cNvPr id="80072467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24437" y="890587"/>
            <a:ext cx="2143125" cy="2143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1390806" name=""/>
          <p:cNvSpPr/>
          <p:nvPr/>
        </p:nvSpPr>
        <p:spPr bwMode="auto">
          <a:xfrm>
            <a:off x="2358226" y="1802129"/>
            <a:ext cx="7475546" cy="192060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Repositories</a:t>
            </a: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,</a:t>
            </a: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 </a:t>
            </a:r>
            <a:endParaRPr sz="2550" b="0" i="0" u="none" spc="-25">
              <a:solidFill>
                <a:srgbClr val="5F6368"/>
              </a:solidFill>
              <a:latin typeface="Roboto Slab"/>
              <a:ea typeface="Roboto Slab"/>
              <a:cs typeface="Roboto Slab"/>
            </a:endParaRPr>
          </a:p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	</a:t>
            </a: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workspaces</a:t>
            </a: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,</a:t>
            </a: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 </a:t>
            </a:r>
            <a:endParaRPr sz="2550" b="0" i="0" u="none" spc="-25">
              <a:solidFill>
                <a:srgbClr val="5F6368"/>
              </a:solidFill>
              <a:latin typeface="Roboto Slab"/>
              <a:ea typeface="Roboto Slab"/>
              <a:cs typeface="Roboto Slab"/>
            </a:endParaRPr>
          </a:p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		</a:t>
            </a: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packages</a:t>
            </a: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,</a:t>
            </a: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and </a:t>
            </a:r>
            <a:endParaRPr sz="2550" b="0" i="0" u="none" spc="-25">
              <a:solidFill>
                <a:srgbClr val="5F6368"/>
              </a:solidFill>
              <a:latin typeface="Roboto Slab"/>
              <a:ea typeface="Roboto Slab"/>
              <a:cs typeface="Roboto Slab"/>
            </a:endParaRPr>
          </a:p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			targets</a:t>
            </a:r>
            <a:b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</a:b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6126577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24124" y="1028700"/>
            <a:ext cx="7486650" cy="3848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7181843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28674" y="2181224"/>
            <a:ext cx="5591174" cy="1438274"/>
          </a:xfrm>
          <a:prstGeom prst="rect">
            <a:avLst/>
          </a:prstGeom>
        </p:spPr>
      </p:pic>
      <p:pic>
        <p:nvPicPr>
          <p:cNvPr id="111098450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400675" y="4381499"/>
            <a:ext cx="6238874" cy="857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0303841" name=""/>
          <p:cNvSpPr/>
          <p:nvPr/>
        </p:nvSpPr>
        <p:spPr bwMode="auto">
          <a:xfrm flipH="0" flipV="0">
            <a:off x="4592063" y="641984"/>
            <a:ext cx="3489246" cy="3965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Bazel’s Structural Hierarchy </a:t>
            </a:r>
            <a:endParaRPr sz="2600"/>
          </a:p>
        </p:txBody>
      </p:sp>
      <p:pic>
        <p:nvPicPr>
          <p:cNvPr id="155525387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19199" y="1285875"/>
            <a:ext cx="5962649" cy="1390649"/>
          </a:xfrm>
          <a:prstGeom prst="rect">
            <a:avLst/>
          </a:prstGeom>
        </p:spPr>
      </p:pic>
      <p:pic>
        <p:nvPicPr>
          <p:cNvPr id="123413171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191624" y="1692861"/>
            <a:ext cx="2072081" cy="3472275"/>
          </a:xfrm>
          <a:prstGeom prst="rect">
            <a:avLst/>
          </a:prstGeom>
        </p:spPr>
      </p:pic>
      <p:pic>
        <p:nvPicPr>
          <p:cNvPr id="179438599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181099" y="2914649"/>
            <a:ext cx="7248524" cy="1409699"/>
          </a:xfrm>
          <a:prstGeom prst="rect">
            <a:avLst/>
          </a:prstGeom>
        </p:spPr>
      </p:pic>
      <p:pic>
        <p:nvPicPr>
          <p:cNvPr id="91853393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257300" y="4657725"/>
            <a:ext cx="7172325" cy="1114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8113787" name=""/>
          <p:cNvSpPr/>
          <p:nvPr/>
        </p:nvSpPr>
        <p:spPr bwMode="auto">
          <a:xfrm>
            <a:off x="5479931" y="287654"/>
            <a:ext cx="1232495" cy="7547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Labels</a:t>
            </a:r>
            <a:b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</a:br>
            <a:endParaRPr/>
          </a:p>
        </p:txBody>
      </p:sp>
      <p:pic>
        <p:nvPicPr>
          <p:cNvPr id="15181764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90799" y="1181099"/>
            <a:ext cx="7362824" cy="2466974"/>
          </a:xfrm>
          <a:prstGeom prst="rect">
            <a:avLst/>
          </a:prstGeom>
        </p:spPr>
      </p:pic>
      <p:pic>
        <p:nvPicPr>
          <p:cNvPr id="43849335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486024" y="3857625"/>
            <a:ext cx="6934199" cy="5905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6005784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590924" y="1447799"/>
            <a:ext cx="4257675" cy="1743075"/>
          </a:xfrm>
          <a:prstGeom prst="rect">
            <a:avLst/>
          </a:prstGeom>
        </p:spPr>
      </p:pic>
      <p:pic>
        <p:nvPicPr>
          <p:cNvPr id="57430427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67087" y="3686175"/>
            <a:ext cx="5333999" cy="761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5245106" name=""/>
          <p:cNvSpPr/>
          <p:nvPr/>
        </p:nvSpPr>
        <p:spPr bwMode="auto">
          <a:xfrm>
            <a:off x="4965332" y="478154"/>
            <a:ext cx="1937844" cy="7547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BUILD files</a:t>
            </a:r>
            <a:b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</a:br>
            <a:endParaRPr/>
          </a:p>
        </p:txBody>
      </p:sp>
      <p:pic>
        <p:nvPicPr>
          <p:cNvPr id="88178995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009774" y="1314450"/>
            <a:ext cx="7486650" cy="357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435293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362199" y="1495424"/>
            <a:ext cx="7153274" cy="1933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9093719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85750" y="219074"/>
            <a:ext cx="4324349" cy="3038474"/>
          </a:xfrm>
          <a:prstGeom prst="rect">
            <a:avLst/>
          </a:prstGeom>
        </p:spPr>
      </p:pic>
      <p:pic>
        <p:nvPicPr>
          <p:cNvPr id="86247896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419849" y="3619499"/>
            <a:ext cx="3552824" cy="2295524"/>
          </a:xfrm>
          <a:prstGeom prst="rect">
            <a:avLst/>
          </a:prstGeom>
        </p:spPr>
      </p:pic>
      <p:sp>
        <p:nvSpPr>
          <p:cNvPr id="37200339" name=""/>
          <p:cNvSpPr/>
          <p:nvPr/>
        </p:nvSpPr>
        <p:spPr bwMode="auto">
          <a:xfrm>
            <a:off x="5686425" y="6215563"/>
            <a:ext cx="5168787" cy="280677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the </a:t>
            </a:r>
            <a:r>
              <a:rPr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cc_binary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rule creates a binary target that depends on the </a:t>
            </a:r>
            <a:r>
              <a:rPr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hello_cc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library.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7939365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659801" y="773316"/>
            <a:ext cx="8562974" cy="4505324"/>
          </a:xfrm>
          <a:prstGeom prst="rect">
            <a:avLst/>
          </a:prstGeom>
        </p:spPr>
      </p:pic>
      <p:sp>
        <p:nvSpPr>
          <p:cNvPr id="145063323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D3DAED7-262F-69AB-6AD7-C7C8CD6F1D7B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446211" name=""/>
          <p:cNvSpPr/>
          <p:nvPr/>
        </p:nvSpPr>
        <p:spPr bwMode="auto">
          <a:xfrm>
            <a:off x="4821360" y="386714"/>
            <a:ext cx="2549637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Loading an extension</a:t>
            </a:r>
            <a:endParaRPr/>
          </a:p>
        </p:txBody>
      </p:sp>
      <p:pic>
        <p:nvPicPr>
          <p:cNvPr id="18147113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52699" y="1790699"/>
            <a:ext cx="7086600" cy="1190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9389579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00324" y="390524"/>
            <a:ext cx="5886449" cy="2200275"/>
          </a:xfrm>
          <a:prstGeom prst="rect">
            <a:avLst/>
          </a:prstGeom>
        </p:spPr>
      </p:pic>
      <p:pic>
        <p:nvPicPr>
          <p:cNvPr id="89029969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666999" y="2847974"/>
            <a:ext cx="5838824" cy="3581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0649631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133599" y="523874"/>
            <a:ext cx="7448549" cy="876299"/>
          </a:xfrm>
          <a:prstGeom prst="rect">
            <a:avLst/>
          </a:prstGeom>
        </p:spPr>
      </p:pic>
      <p:pic>
        <p:nvPicPr>
          <p:cNvPr id="178222113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409824" y="1457325"/>
            <a:ext cx="4391024" cy="847724"/>
          </a:xfrm>
          <a:prstGeom prst="rect">
            <a:avLst/>
          </a:prstGeom>
        </p:spPr>
      </p:pic>
      <p:pic>
        <p:nvPicPr>
          <p:cNvPr id="90872778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133599" y="2781299"/>
            <a:ext cx="7210424" cy="790574"/>
          </a:xfrm>
          <a:prstGeom prst="rect">
            <a:avLst/>
          </a:prstGeom>
        </p:spPr>
      </p:pic>
      <p:pic>
        <p:nvPicPr>
          <p:cNvPr id="132641744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2586037" y="3657600"/>
            <a:ext cx="3152774" cy="1447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4857586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133599" y="1190624"/>
            <a:ext cx="7229475" cy="504824"/>
          </a:xfrm>
          <a:prstGeom prst="rect">
            <a:avLst/>
          </a:prstGeom>
        </p:spPr>
      </p:pic>
      <p:pic>
        <p:nvPicPr>
          <p:cNvPr id="49324268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476499" y="1933574"/>
            <a:ext cx="3800475" cy="790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0297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47949" y="1333499"/>
            <a:ext cx="7572375" cy="3467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6976312" name=""/>
          <p:cNvSpPr/>
          <p:nvPr/>
        </p:nvSpPr>
        <p:spPr bwMode="auto">
          <a:xfrm>
            <a:off x="4668666" y="2529839"/>
            <a:ext cx="2340675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Types of build rules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1312850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867024" y="2505074"/>
            <a:ext cx="7258050" cy="1076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6098417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52699" y="1038224"/>
            <a:ext cx="7439024" cy="1971675"/>
          </a:xfrm>
          <a:prstGeom prst="rect">
            <a:avLst/>
          </a:prstGeom>
        </p:spPr>
      </p:pic>
      <p:pic>
        <p:nvPicPr>
          <p:cNvPr id="139023133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762249" y="3133724"/>
            <a:ext cx="6848474" cy="1657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2491905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305049" y="609599"/>
            <a:ext cx="6667499" cy="1476374"/>
          </a:xfrm>
          <a:prstGeom prst="rect">
            <a:avLst/>
          </a:prstGeom>
        </p:spPr>
      </p:pic>
      <p:pic>
        <p:nvPicPr>
          <p:cNvPr id="145828490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514599" y="2219324"/>
            <a:ext cx="6924674" cy="1962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2906377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43175" y="514350"/>
            <a:ext cx="6753224" cy="1143000"/>
          </a:xfrm>
          <a:prstGeom prst="rect">
            <a:avLst/>
          </a:prstGeom>
        </p:spPr>
      </p:pic>
      <p:pic>
        <p:nvPicPr>
          <p:cNvPr id="136275474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852737" y="1790699"/>
            <a:ext cx="3067049" cy="3095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0804436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743984" y="1093960"/>
            <a:ext cx="7639049" cy="5019674"/>
          </a:xfrm>
          <a:prstGeom prst="rect">
            <a:avLst/>
          </a:prstGeom>
        </p:spPr>
      </p:pic>
      <p:sp>
        <p:nvSpPr>
          <p:cNvPr id="1624979678" name=""/>
          <p:cNvSpPr/>
          <p:nvPr/>
        </p:nvSpPr>
        <p:spPr bwMode="auto">
          <a:xfrm rot="0" flipH="0" flipV="0">
            <a:off x="275420" y="396088"/>
            <a:ext cx="2357673" cy="759579"/>
          </a:xfrm>
          <a:prstGeom prst="cloudCallout">
            <a:avLst>
              <a:gd name="adj1" fmla="val 96400"/>
              <a:gd name="adj2" fmla="val 179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/>
              <a:t>Using Bazel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5994701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28900" y="1990724"/>
            <a:ext cx="6934199" cy="1628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9664355" name=""/>
          <p:cNvSpPr/>
          <p:nvPr/>
        </p:nvSpPr>
        <p:spPr bwMode="auto">
          <a:xfrm>
            <a:off x="4900932" y="3234690"/>
            <a:ext cx="2390494" cy="4804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Dependencies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5047990" name=""/>
          <p:cNvSpPr/>
          <p:nvPr/>
        </p:nvSpPr>
        <p:spPr bwMode="auto">
          <a:xfrm flipH="0" flipV="0">
            <a:off x="3640499" y="451484"/>
            <a:ext cx="4422839" cy="3965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0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Dependency Declaration Pitfalls</a:t>
            </a:r>
            <a:endParaRPr sz="2600" b="1"/>
          </a:p>
        </p:txBody>
      </p:sp>
      <p:pic>
        <p:nvPicPr>
          <p:cNvPr id="161626009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83124" y="1543050"/>
            <a:ext cx="3228975" cy="1352549"/>
          </a:xfrm>
          <a:prstGeom prst="rect">
            <a:avLst/>
          </a:prstGeom>
        </p:spPr>
      </p:pic>
      <p:pic>
        <p:nvPicPr>
          <p:cNvPr id="6860838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602149" y="3248024"/>
            <a:ext cx="7410449" cy="952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9042207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62224" y="1619249"/>
            <a:ext cx="7296149" cy="2809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5051193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09799" y="1171574"/>
            <a:ext cx="7238999" cy="3295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9258945" name=""/>
          <p:cNvSpPr/>
          <p:nvPr/>
        </p:nvSpPr>
        <p:spPr bwMode="auto">
          <a:xfrm>
            <a:off x="4438245" y="3291840"/>
            <a:ext cx="3315868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Types of Dependencies in Bazel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548557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114550" y="533399"/>
            <a:ext cx="7515225" cy="1200150"/>
          </a:xfrm>
          <a:prstGeom prst="rect">
            <a:avLst/>
          </a:prstGeom>
        </p:spPr>
      </p:pic>
      <p:pic>
        <p:nvPicPr>
          <p:cNvPr id="184365262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571750" y="1952624"/>
            <a:ext cx="4381499" cy="1676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4364317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390774" y="566737"/>
            <a:ext cx="6981824" cy="1133474"/>
          </a:xfrm>
          <a:prstGeom prst="rect">
            <a:avLst/>
          </a:prstGeom>
        </p:spPr>
      </p:pic>
      <p:pic>
        <p:nvPicPr>
          <p:cNvPr id="50061723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819399" y="1895474"/>
            <a:ext cx="5219699" cy="3067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9777280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85999" y="552449"/>
            <a:ext cx="7324724" cy="1390649"/>
          </a:xfrm>
          <a:prstGeom prst="rect">
            <a:avLst/>
          </a:prstGeom>
        </p:spPr>
      </p:pic>
      <p:pic>
        <p:nvPicPr>
          <p:cNvPr id="66071823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695574" y="2200275"/>
            <a:ext cx="5886449" cy="3076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382988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00300" y="1590674"/>
            <a:ext cx="7124699" cy="1924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4332452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028209" y="867193"/>
            <a:ext cx="3415741" cy="5123611"/>
          </a:xfrm>
          <a:prstGeom prst="rect">
            <a:avLst/>
          </a:prstGeom>
        </p:spPr>
      </p:pic>
      <p:sp>
        <p:nvSpPr>
          <p:cNvPr id="1512678137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09869-01B5-33D1-390B-DC79C5728A90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0885771" name=""/>
          <p:cNvSpPr/>
          <p:nvPr/>
        </p:nvSpPr>
        <p:spPr bwMode="auto">
          <a:xfrm flipH="0" flipV="0">
            <a:off x="3316649" y="496110"/>
            <a:ext cx="5184119" cy="33824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Using Labels to Reference Directories in </a:t>
            </a:r>
            <a:r>
              <a:rPr sz="12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data</a:t>
            </a:r>
            <a:endParaRPr sz="2200" b="1"/>
          </a:p>
        </p:txBody>
      </p:sp>
      <p:pic>
        <p:nvPicPr>
          <p:cNvPr id="175897869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27322" y="1019174"/>
            <a:ext cx="6657975" cy="619124"/>
          </a:xfrm>
          <a:prstGeom prst="rect">
            <a:avLst/>
          </a:prstGeom>
        </p:spPr>
      </p:pic>
      <p:pic>
        <p:nvPicPr>
          <p:cNvPr id="143711912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570197" y="1904999"/>
            <a:ext cx="7496174" cy="1800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4207674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90699" y="1657349"/>
            <a:ext cx="5133974" cy="590549"/>
          </a:xfrm>
          <a:prstGeom prst="rect">
            <a:avLst/>
          </a:prstGeom>
        </p:spPr>
      </p:pic>
      <p:pic>
        <p:nvPicPr>
          <p:cNvPr id="182380829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724024" y="2600324"/>
            <a:ext cx="7562849" cy="99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4904737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57425" y="523874"/>
            <a:ext cx="7105649" cy="1143000"/>
          </a:xfrm>
          <a:prstGeom prst="rect">
            <a:avLst/>
          </a:prstGeom>
        </p:spPr>
      </p:pic>
      <p:pic>
        <p:nvPicPr>
          <p:cNvPr id="111692142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257424" y="1914525"/>
            <a:ext cx="6134099" cy="13049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4173884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38399" y="419099"/>
            <a:ext cx="6962774" cy="838199"/>
          </a:xfrm>
          <a:prstGeom prst="rect">
            <a:avLst/>
          </a:prstGeom>
        </p:spPr>
      </p:pic>
      <p:pic>
        <p:nvPicPr>
          <p:cNvPr id="10378794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505074" y="1485899"/>
            <a:ext cx="4533899" cy="27527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2560440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00300" y="1314449"/>
            <a:ext cx="7391399" cy="27527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5593187" name=""/>
          <p:cNvSpPr/>
          <p:nvPr/>
        </p:nvSpPr>
        <p:spPr bwMode="auto">
          <a:xfrm flipH="0" flipV="0">
            <a:off x="3862509" y="2754269"/>
            <a:ext cx="2150435" cy="4804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Visibility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4246638" name=""/>
          <p:cNvSpPr/>
          <p:nvPr/>
        </p:nvSpPr>
        <p:spPr bwMode="auto">
          <a:xfrm>
            <a:off x="5128335" y="186689"/>
            <a:ext cx="1935328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Target visibility</a:t>
            </a:r>
            <a:endParaRPr/>
          </a:p>
        </p:txBody>
      </p:sp>
      <p:pic>
        <p:nvPicPr>
          <p:cNvPr id="128833528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38124" y="714735"/>
            <a:ext cx="6545624" cy="2355705"/>
          </a:xfrm>
          <a:prstGeom prst="rect">
            <a:avLst/>
          </a:prstGeom>
        </p:spPr>
      </p:pic>
      <p:pic>
        <p:nvPicPr>
          <p:cNvPr id="18940073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629274" y="3357974"/>
            <a:ext cx="6591299" cy="339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3115738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752724" y="514350"/>
            <a:ext cx="7162799" cy="1428750"/>
          </a:xfrm>
          <a:prstGeom prst="rect">
            <a:avLst/>
          </a:prstGeom>
        </p:spPr>
      </p:pic>
      <p:pic>
        <p:nvPicPr>
          <p:cNvPr id="164628131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000375" y="2066924"/>
            <a:ext cx="7372350" cy="1962149"/>
          </a:xfrm>
          <a:prstGeom prst="rect">
            <a:avLst/>
          </a:prstGeom>
        </p:spPr>
      </p:pic>
      <p:sp>
        <p:nvSpPr>
          <p:cNvPr id="973007981" name=""/>
          <p:cNvSpPr/>
          <p:nvPr/>
        </p:nvSpPr>
        <p:spPr bwMode="auto">
          <a:xfrm>
            <a:off x="2942424" y="4171950"/>
            <a:ext cx="7413130" cy="743874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If </a:t>
            </a:r>
            <a:r>
              <a:rPr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client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is not included, this load would fail.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Add </a:t>
            </a:r>
            <a:r>
              <a:rPr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"public"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for wide access, or </a:t>
            </a:r>
            <a:r>
              <a:rPr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"private"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for same-package-only.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8730332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57425" y="1495424"/>
            <a:ext cx="6829425" cy="1143000"/>
          </a:xfrm>
          <a:prstGeom prst="rect">
            <a:avLst/>
          </a:prstGeom>
        </p:spPr>
      </p:pic>
      <p:sp>
        <p:nvSpPr>
          <p:cNvPr id="188979033" name=""/>
          <p:cNvSpPr txBox="1"/>
          <p:nvPr/>
        </p:nvSpPr>
        <p:spPr bwMode="auto">
          <a:xfrm rot="0" flipH="0" flipV="0">
            <a:off x="3869100" y="3177000"/>
            <a:ext cx="2898315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Refer mm - visibility.png</a:t>
            </a:r>
            <a:endParaRPr/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5187122" name=""/>
          <p:cNvSpPr txBox="1"/>
          <p:nvPr/>
        </p:nvSpPr>
        <p:spPr bwMode="auto">
          <a:xfrm rot="0" flipH="0" flipV="0">
            <a:off x="4764449" y="382004"/>
            <a:ext cx="2533990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Platforms &amp; Toolchains</a:t>
            </a:r>
            <a:endParaRPr/>
          </a:p>
        </p:txBody>
      </p:sp>
      <p:pic>
        <p:nvPicPr>
          <p:cNvPr id="113046864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95549" y="1071974"/>
            <a:ext cx="7543800" cy="1409699"/>
          </a:xfrm>
          <a:prstGeom prst="rect">
            <a:avLst/>
          </a:prstGeom>
        </p:spPr>
      </p:pic>
      <p:pic>
        <p:nvPicPr>
          <p:cNvPr id="27114741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31445" y="2686049"/>
            <a:ext cx="3076574" cy="3790949"/>
          </a:xfrm>
          <a:prstGeom prst="rect">
            <a:avLst/>
          </a:prstGeom>
        </p:spPr>
      </p:pic>
      <p:sp>
        <p:nvSpPr>
          <p:cNvPr id="1375998210" name=""/>
          <p:cNvSpPr/>
          <p:nvPr/>
        </p:nvSpPr>
        <p:spPr bwMode="auto">
          <a:xfrm>
            <a:off x="51053" y="3537584"/>
            <a:ext cx="5803752" cy="274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Result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 You can tell Bazel “build this target for ARM64 Linux” by selecting that platform.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2818361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82227" y="1216559"/>
            <a:ext cx="8315325" cy="2714625"/>
          </a:xfrm>
          <a:prstGeom prst="rect">
            <a:avLst/>
          </a:prstGeom>
        </p:spPr>
      </p:pic>
      <p:sp>
        <p:nvSpPr>
          <p:cNvPr id="466382648" name=""/>
          <p:cNvSpPr/>
          <p:nvPr/>
        </p:nvSpPr>
        <p:spPr bwMode="auto">
          <a:xfrm rot="0" flipH="0" flipV="0">
            <a:off x="9121410" y="2394688"/>
            <a:ext cx="1476141" cy="358366"/>
          </a:xfrm>
          <a:prstGeom prst="ellipse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353176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943224" y="504824"/>
            <a:ext cx="6600825" cy="2209799"/>
          </a:xfrm>
          <a:prstGeom prst="rect">
            <a:avLst/>
          </a:prstGeom>
        </p:spPr>
      </p:pic>
      <p:pic>
        <p:nvPicPr>
          <p:cNvPr id="21020415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43275" y="2838449"/>
            <a:ext cx="5505449" cy="2362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9071009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00300" y="476249"/>
            <a:ext cx="7391399" cy="1143000"/>
          </a:xfrm>
          <a:prstGeom prst="rect">
            <a:avLst/>
          </a:prstGeom>
        </p:spPr>
      </p:pic>
      <p:pic>
        <p:nvPicPr>
          <p:cNvPr id="92462463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543175" y="1781174"/>
            <a:ext cx="6867524" cy="2266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0885026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962149" y="485774"/>
            <a:ext cx="6905624" cy="1495424"/>
          </a:xfrm>
          <a:prstGeom prst="rect">
            <a:avLst/>
          </a:prstGeom>
        </p:spPr>
      </p:pic>
      <p:pic>
        <p:nvPicPr>
          <p:cNvPr id="71986384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033587" y="2066924"/>
            <a:ext cx="7238999" cy="981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6774007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57475" y="1790699"/>
            <a:ext cx="7038974" cy="17906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0156346" name=""/>
          <p:cNvSpPr/>
          <p:nvPr/>
        </p:nvSpPr>
        <p:spPr bwMode="auto">
          <a:xfrm>
            <a:off x="3498693" y="3234690"/>
            <a:ext cx="5195692" cy="4804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Bazel : Build a C++ Project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220841" name=""/>
          <p:cNvSpPr txBox="1"/>
          <p:nvPr/>
        </p:nvSpPr>
        <p:spPr bwMode="auto">
          <a:xfrm rot="0" flipH="0" flipV="0">
            <a:off x="190499" y="505829"/>
            <a:ext cx="4080373" cy="371932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 u="sng"/>
              <a:t>Stage 1 </a:t>
            </a: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single target,</a:t>
            </a: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single package</a:t>
            </a:r>
            <a:endParaRPr b="1" u="sng"/>
          </a:p>
        </p:txBody>
      </p:sp>
      <p:pic>
        <p:nvPicPr>
          <p:cNvPr id="85533630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5349" y="4800600"/>
            <a:ext cx="1838324" cy="1476374"/>
          </a:xfrm>
          <a:prstGeom prst="rect">
            <a:avLst/>
          </a:prstGeom>
        </p:spPr>
      </p:pic>
      <p:pic>
        <p:nvPicPr>
          <p:cNvPr id="109293975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19174" y="1847849"/>
            <a:ext cx="2886075" cy="1457325"/>
          </a:xfrm>
          <a:prstGeom prst="rect">
            <a:avLst/>
          </a:prstGeom>
        </p:spPr>
      </p:pic>
      <p:sp>
        <p:nvSpPr>
          <p:cNvPr id="602789024" name=""/>
          <p:cNvSpPr/>
          <p:nvPr/>
        </p:nvSpPr>
        <p:spPr bwMode="auto">
          <a:xfrm flipH="0" flipV="0">
            <a:off x="190499" y="3943710"/>
            <a:ext cx="3542605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/>
              <a:t>bazel</a:t>
            </a:r>
            <a:r>
              <a:rPr/>
              <a:t> </a:t>
            </a:r>
            <a:r>
              <a:rPr/>
              <a:t>build</a:t>
            </a:r>
            <a:r>
              <a:rPr/>
              <a:t> </a:t>
            </a:r>
            <a:r>
              <a:rPr/>
              <a:t>//main:hello-world</a:t>
            </a:r>
            <a:endParaRPr/>
          </a:p>
        </p:txBody>
      </p:sp>
      <p:cxnSp>
        <p:nvCxnSpPr>
          <p:cNvPr id="1268397138" name=""/>
          <p:cNvCxnSpPr/>
          <p:nvPr/>
        </p:nvCxnSpPr>
        <p:spPr bwMode="auto">
          <a:xfrm flipH="0" flipV="1">
            <a:off x="3002324" y="1043399"/>
            <a:ext cx="2724149" cy="161924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6864155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867399" y="190499"/>
            <a:ext cx="3990974" cy="1238249"/>
          </a:xfrm>
          <a:prstGeom prst="rect">
            <a:avLst/>
          </a:prstGeom>
        </p:spPr>
      </p:pic>
      <p:pic>
        <p:nvPicPr>
          <p:cNvPr id="190989431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419974" y="1781174"/>
            <a:ext cx="4572000" cy="4105274"/>
          </a:xfrm>
          <a:prstGeom prst="rect">
            <a:avLst/>
          </a:prstGeom>
        </p:spPr>
      </p:pic>
      <p:cxnSp>
        <p:nvCxnSpPr>
          <p:cNvPr id="2052826569" name=""/>
          <p:cNvCxnSpPr/>
          <p:nvPr/>
        </p:nvCxnSpPr>
        <p:spPr bwMode="auto">
          <a:xfrm flipH="0" flipV="0">
            <a:off x="3775968" y="2976974"/>
            <a:ext cx="3541181" cy="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4141436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3505199" y="4357687"/>
            <a:ext cx="3914775" cy="542925"/>
          </a:xfrm>
          <a:prstGeom prst="rect">
            <a:avLst/>
          </a:prstGeom>
        </p:spPr>
      </p:pic>
      <p:cxnSp>
        <p:nvCxnSpPr>
          <p:cNvPr id="1525311274" name=""/>
          <p:cNvCxnSpPr/>
          <p:nvPr/>
        </p:nvCxnSpPr>
        <p:spPr bwMode="auto">
          <a:xfrm flipH="0" flipV="0">
            <a:off x="3249974" y="3129374"/>
            <a:ext cx="1628774" cy="112394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2480847" name=""/>
          <p:cNvSpPr/>
          <p:nvPr/>
        </p:nvSpPr>
        <p:spPr bwMode="auto">
          <a:xfrm flipH="0" flipV="0">
            <a:off x="3462248" y="5349240"/>
            <a:ext cx="3274596" cy="30515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400" b="0" i="0" u="none">
                <a:solidFill>
                  <a:srgbClr val="37474F"/>
                </a:solidFill>
                <a:latin typeface="Arial"/>
                <a:ea typeface="Arial"/>
                <a:cs typeface="Arial"/>
              </a:rPr>
              <a:t>bazel-bin/main/hello-world</a:t>
            </a:r>
            <a:endParaRPr sz="2400"/>
          </a:p>
        </p:txBody>
      </p:sp>
      <p:cxnSp>
        <p:nvCxnSpPr>
          <p:cNvPr id="1686976414" name=""/>
          <p:cNvCxnSpPr/>
          <p:nvPr/>
        </p:nvCxnSpPr>
        <p:spPr bwMode="auto">
          <a:xfrm flipH="0" flipV="0">
            <a:off x="2678474" y="4348575"/>
            <a:ext cx="1085849" cy="89534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070647" name=""/>
          <p:cNvSpPr txBox="1"/>
          <p:nvPr/>
        </p:nvSpPr>
        <p:spPr bwMode="auto">
          <a:xfrm rot="0" flipH="0" flipV="0">
            <a:off x="497249" y="443324"/>
            <a:ext cx="3390267" cy="371932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 u="sng"/>
              <a:t>Stage2 </a:t>
            </a: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: multiple build targets</a:t>
            </a:r>
            <a:endParaRPr/>
          </a:p>
        </p:txBody>
      </p:sp>
      <p:pic>
        <p:nvPicPr>
          <p:cNvPr id="212116136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97249" y="952499"/>
            <a:ext cx="2371724" cy="1504949"/>
          </a:xfrm>
          <a:prstGeom prst="rect">
            <a:avLst/>
          </a:prstGeom>
        </p:spPr>
      </p:pic>
      <p:pic>
        <p:nvPicPr>
          <p:cNvPr id="73788921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362699" y="114300"/>
            <a:ext cx="4733924" cy="3181349"/>
          </a:xfrm>
          <a:prstGeom prst="rect">
            <a:avLst/>
          </a:prstGeom>
        </p:spPr>
      </p:pic>
      <p:pic>
        <p:nvPicPr>
          <p:cNvPr id="44391951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200775" y="4710112"/>
            <a:ext cx="4657725" cy="1495424"/>
          </a:xfrm>
          <a:prstGeom prst="rect">
            <a:avLst/>
          </a:prstGeom>
        </p:spPr>
      </p:pic>
      <p:cxnSp>
        <p:nvCxnSpPr>
          <p:cNvPr id="753846490" name=""/>
          <p:cNvCxnSpPr/>
          <p:nvPr/>
        </p:nvCxnSpPr>
        <p:spPr bwMode="auto">
          <a:xfrm flipH="0" flipV="0">
            <a:off x="2783250" y="1919700"/>
            <a:ext cx="3417525" cy="2790412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0631653" name=""/>
          <p:cNvCxnSpPr/>
          <p:nvPr/>
        </p:nvCxnSpPr>
        <p:spPr bwMode="auto">
          <a:xfrm flipH="0" flipV="1">
            <a:off x="2164124" y="910049"/>
            <a:ext cx="4143375" cy="63817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27836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240199" y="4581524"/>
            <a:ext cx="4524374" cy="1752599"/>
          </a:xfrm>
          <a:prstGeom prst="rect">
            <a:avLst/>
          </a:prstGeom>
        </p:spPr>
      </p:pic>
      <p:cxnSp>
        <p:nvCxnSpPr>
          <p:cNvPr id="1404453223" name=""/>
          <p:cNvCxnSpPr/>
          <p:nvPr/>
        </p:nvCxnSpPr>
        <p:spPr bwMode="auto">
          <a:xfrm flipH="0" flipV="0">
            <a:off x="2449874" y="2176875"/>
            <a:ext cx="619124" cy="234315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277832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362699" y="3314905"/>
            <a:ext cx="4543425" cy="1333499"/>
          </a:xfrm>
          <a:prstGeom prst="rect">
            <a:avLst/>
          </a:prstGeom>
        </p:spPr>
      </p:pic>
      <p:cxnSp>
        <p:nvCxnSpPr>
          <p:cNvPr id="601224175" name=""/>
          <p:cNvCxnSpPr/>
          <p:nvPr/>
        </p:nvCxnSpPr>
        <p:spPr bwMode="auto">
          <a:xfrm flipH="0" flipV="0">
            <a:off x="2773724" y="1729199"/>
            <a:ext cx="3429000" cy="180974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116427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285750" y="2881724"/>
            <a:ext cx="4686300" cy="466724"/>
          </a:xfrm>
          <a:prstGeom prst="rect">
            <a:avLst/>
          </a:prstGeom>
        </p:spPr>
      </p:pic>
      <p:cxnSp>
        <p:nvCxnSpPr>
          <p:cNvPr id="1154431711" name=""/>
          <p:cNvCxnSpPr/>
          <p:nvPr/>
        </p:nvCxnSpPr>
        <p:spPr bwMode="auto">
          <a:xfrm flipH="1" flipV="0">
            <a:off x="1706924" y="2405474"/>
            <a:ext cx="180974" cy="428625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51418" name=""/>
          <p:cNvSpPr/>
          <p:nvPr/>
        </p:nvSpPr>
        <p:spPr bwMode="auto">
          <a:xfrm flipH="0" flipV="0">
            <a:off x="154697" y="6387464"/>
            <a:ext cx="3771205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/>
              <a:t>bazel</a:t>
            </a:r>
            <a:r>
              <a:rPr/>
              <a:t> </a:t>
            </a:r>
            <a:r>
              <a:rPr/>
              <a:t>build</a:t>
            </a:r>
            <a:r>
              <a:rPr/>
              <a:t> </a:t>
            </a:r>
            <a:r>
              <a:rPr/>
              <a:t>//main:hello-world</a:t>
            </a:r>
            <a:endParaRPr/>
          </a:p>
        </p:txBody>
      </p:sp>
      <p:sp>
        <p:nvSpPr>
          <p:cNvPr id="1275223319" name=""/>
          <p:cNvSpPr/>
          <p:nvPr/>
        </p:nvSpPr>
        <p:spPr bwMode="auto">
          <a:xfrm flipH="0" flipV="0">
            <a:off x="5679803" y="6444614"/>
            <a:ext cx="2744046" cy="30515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400" b="1" i="0" u="none">
                <a:solidFill>
                  <a:srgbClr val="37474F"/>
                </a:solidFill>
                <a:latin typeface="Arial"/>
                <a:ea typeface="Arial"/>
                <a:cs typeface="Arial"/>
              </a:rPr>
              <a:t>bazel-bin/main/hello-world</a:t>
            </a:r>
            <a:endParaRPr sz="2400" b="1"/>
          </a:p>
        </p:txBody>
      </p:sp>
      <p:cxnSp>
        <p:nvCxnSpPr>
          <p:cNvPr id="1153203223" name=""/>
          <p:cNvCxnSpPr>
            <a:endCxn id="1275223319" idx="1"/>
          </p:cNvCxnSpPr>
          <p:nvPr/>
        </p:nvCxnSpPr>
        <p:spPr bwMode="auto">
          <a:xfrm rot="0" flipH="0" flipV="1">
            <a:off x="3288074" y="6601597"/>
            <a:ext cx="2391728" cy="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9197379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086225" y="1619249"/>
            <a:ext cx="3648074" cy="2466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FF0000">
            <a:alpha val="1999"/>
          </a:srgb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7290474" name=""/>
          <p:cNvSpPr txBox="1"/>
          <p:nvPr/>
        </p:nvSpPr>
        <p:spPr bwMode="auto">
          <a:xfrm rot="0" flipH="0" flipV="0">
            <a:off x="163874" y="395699"/>
            <a:ext cx="3229695" cy="37193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 u="sng"/>
              <a:t>Stage3 </a:t>
            </a: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multiple packages</a:t>
            </a:r>
            <a:endParaRPr b="1" u="sng"/>
          </a:p>
        </p:txBody>
      </p:sp>
      <p:pic>
        <p:nvPicPr>
          <p:cNvPr id="13611011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7624" y="895349"/>
            <a:ext cx="2371724" cy="2352674"/>
          </a:xfrm>
          <a:prstGeom prst="rect">
            <a:avLst/>
          </a:prstGeom>
        </p:spPr>
      </p:pic>
      <p:pic>
        <p:nvPicPr>
          <p:cNvPr id="204847406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76224" y="5260145"/>
            <a:ext cx="3488099" cy="1298229"/>
          </a:xfrm>
          <a:prstGeom prst="rect">
            <a:avLst/>
          </a:prstGeom>
        </p:spPr>
      </p:pic>
      <p:pic>
        <p:nvPicPr>
          <p:cNvPr id="207036725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857654" y="5260145"/>
            <a:ext cx="4476691" cy="1567274"/>
          </a:xfrm>
          <a:prstGeom prst="rect">
            <a:avLst/>
          </a:prstGeom>
        </p:spPr>
      </p:pic>
      <p:pic>
        <p:nvPicPr>
          <p:cNvPr id="169998970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8684767" y="5324474"/>
            <a:ext cx="2500704" cy="1233900"/>
          </a:xfrm>
          <a:prstGeom prst="rect">
            <a:avLst/>
          </a:prstGeom>
        </p:spPr>
      </p:pic>
      <p:pic>
        <p:nvPicPr>
          <p:cNvPr id="1659805177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7372350" y="0"/>
            <a:ext cx="4022670" cy="2781299"/>
          </a:xfrm>
          <a:prstGeom prst="rect">
            <a:avLst/>
          </a:prstGeom>
        </p:spPr>
      </p:pic>
      <p:pic>
        <p:nvPicPr>
          <p:cNvPr id="215994646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3124199" y="447674"/>
            <a:ext cx="3781424" cy="1112183"/>
          </a:xfrm>
          <a:prstGeom prst="rect">
            <a:avLst/>
          </a:prstGeom>
        </p:spPr>
      </p:pic>
      <p:pic>
        <p:nvPicPr>
          <p:cNvPr id="1791339785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2971800" y="1914525"/>
            <a:ext cx="3792899" cy="1441143"/>
          </a:xfrm>
          <a:prstGeom prst="rect">
            <a:avLst/>
          </a:prstGeom>
        </p:spPr>
      </p:pic>
      <p:pic>
        <p:nvPicPr>
          <p:cNvPr id="1066803635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7421924" y="2781299"/>
            <a:ext cx="3763545" cy="2486324"/>
          </a:xfrm>
          <a:prstGeom prst="rect">
            <a:avLst/>
          </a:prstGeom>
        </p:spPr>
      </p:pic>
      <p:cxnSp>
        <p:nvCxnSpPr>
          <p:cNvPr id="775717964" name=""/>
          <p:cNvCxnSpPr/>
          <p:nvPr/>
        </p:nvCxnSpPr>
        <p:spPr bwMode="auto">
          <a:xfrm flipH="0" flipV="0">
            <a:off x="2230799" y="3015074"/>
            <a:ext cx="2895599" cy="2105024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chemeClr val="accent2">
                <a:lumMod val="74901"/>
              </a:schemeClr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007048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6BC5AD5-FB65-5595-EFDC-C7E43D9CF975}" type="slidenum">
              <a:rPr lang="en-US"/>
              <a:t/>
            </a:fld>
            <a:endParaRPr/>
          </a:p>
        </p:txBody>
      </p:sp>
      <p:cxnSp>
        <p:nvCxnSpPr>
          <p:cNvPr id="55883919" name=""/>
          <p:cNvCxnSpPr/>
          <p:nvPr/>
        </p:nvCxnSpPr>
        <p:spPr bwMode="auto">
          <a:xfrm flipH="0" flipV="1">
            <a:off x="2516549" y="1672049"/>
            <a:ext cx="3200400" cy="142875"/>
          </a:xfrm>
          <a:prstGeom prst="curvedConnector3">
            <a:avLst>
              <a:gd name="adj1" fmla="val 50000"/>
            </a:avLst>
          </a:prstGeom>
          <a:ln w="19049" cap="flat" cmpd="sng" algn="ctr">
            <a:solidFill>
              <a:srgbClr val="00B0F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966966" name="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0" y="3567261"/>
            <a:ext cx="4524374" cy="457200"/>
          </a:xfrm>
          <a:prstGeom prst="rect">
            <a:avLst/>
          </a:prstGeom>
        </p:spPr>
      </p:pic>
      <p:cxnSp>
        <p:nvCxnSpPr>
          <p:cNvPr id="954136437" name=""/>
          <p:cNvCxnSpPr/>
          <p:nvPr/>
        </p:nvCxnSpPr>
        <p:spPr bwMode="auto">
          <a:xfrm flipH="0" flipV="0">
            <a:off x="1383074" y="3138899"/>
            <a:ext cx="0" cy="39052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542431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47949" y="761999"/>
            <a:ext cx="5238749" cy="2466974"/>
          </a:xfrm>
          <a:prstGeom prst="rect">
            <a:avLst/>
          </a:prstGeom>
        </p:spPr>
      </p:pic>
      <p:sp>
        <p:nvSpPr>
          <p:cNvPr id="1675930923" name=""/>
          <p:cNvSpPr/>
          <p:nvPr/>
        </p:nvSpPr>
        <p:spPr bwMode="auto">
          <a:xfrm flipH="0" flipV="0">
            <a:off x="945619" y="3413039"/>
            <a:ext cx="2875855" cy="30515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400" b="0" i="0" u="none">
                <a:solidFill>
                  <a:srgbClr val="37474F"/>
                </a:solidFill>
                <a:latin typeface="Arial"/>
                <a:ea typeface="Arial"/>
                <a:cs typeface="Arial"/>
              </a:rPr>
              <a:t>bazel</a:t>
            </a:r>
            <a:r>
              <a:rPr sz="1400" b="0" i="0" u="none">
                <a:solidFill>
                  <a:srgbClr val="37474F"/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0" i="0" u="none">
                <a:solidFill>
                  <a:srgbClr val="37474F"/>
                </a:solidFill>
                <a:latin typeface="Arial"/>
                <a:ea typeface="Arial"/>
                <a:cs typeface="Arial"/>
              </a:rPr>
              <a:t>build</a:t>
            </a:r>
            <a:r>
              <a:rPr sz="1400" b="0" i="0" u="none">
                <a:solidFill>
                  <a:srgbClr val="37474F"/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0" i="0" u="none">
                <a:solidFill>
                  <a:srgbClr val="37474F"/>
                </a:solidFill>
                <a:latin typeface="Arial"/>
                <a:ea typeface="Arial"/>
                <a:cs typeface="Arial"/>
              </a:rPr>
              <a:t>//main:hello-world</a:t>
            </a:r>
            <a:endParaRPr sz="2400"/>
          </a:p>
        </p:txBody>
      </p:sp>
      <p:cxnSp>
        <p:nvCxnSpPr>
          <p:cNvPr id="2115025965" name=""/>
          <p:cNvCxnSpPr/>
          <p:nvPr/>
        </p:nvCxnSpPr>
        <p:spPr bwMode="auto">
          <a:xfrm flipH="0" flipV="0">
            <a:off x="4011975" y="3643724"/>
            <a:ext cx="2819399" cy="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4232374" name=""/>
          <p:cNvSpPr/>
          <p:nvPr/>
        </p:nvSpPr>
        <p:spPr bwMode="auto">
          <a:xfrm flipH="0" flipV="0">
            <a:off x="7035478" y="3413039"/>
            <a:ext cx="3473266" cy="30515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400" b="0" i="0" u="none">
                <a:solidFill>
                  <a:srgbClr val="37474F"/>
                </a:solidFill>
                <a:latin typeface="Arial"/>
                <a:ea typeface="Arial"/>
                <a:cs typeface="Arial"/>
              </a:rPr>
              <a:t>bazel-bin/main/hello-world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6525896" name=""/>
          <p:cNvSpPr txBox="1"/>
          <p:nvPr/>
        </p:nvSpPr>
        <p:spPr bwMode="auto">
          <a:xfrm rot="0" flipH="0" flipV="0">
            <a:off x="2783985" y="552103"/>
            <a:ext cx="272691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 u="sng"/>
              <a:t>Action Graph</a:t>
            </a:r>
            <a:endParaRPr b="1" u="sng"/>
          </a:p>
        </p:txBody>
      </p:sp>
      <p:sp>
        <p:nvSpPr>
          <p:cNvPr id="1224611611" name=""/>
          <p:cNvSpPr/>
          <p:nvPr/>
        </p:nvSpPr>
        <p:spPr bwMode="auto">
          <a:xfrm flipH="0" flipV="0">
            <a:off x="944730" y="1168500"/>
            <a:ext cx="10054107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action graph</a:t>
            </a:r>
            <a:r>
              <a:rPr sz="1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is one of the core internal concepts that explains </a:t>
            </a:r>
            <a:r>
              <a:rPr sz="1800" b="0" i="1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how</a:t>
            </a:r>
            <a:r>
              <a:rPr sz="1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Bazel executes your build.</a:t>
            </a:r>
            <a:endParaRPr sz="2400"/>
          </a:p>
        </p:txBody>
      </p:sp>
      <p:pic>
        <p:nvPicPr>
          <p:cNvPr id="110906300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39331" y="1744678"/>
            <a:ext cx="7686675" cy="2095499"/>
          </a:xfrm>
          <a:prstGeom prst="rect">
            <a:avLst/>
          </a:prstGeom>
        </p:spPr>
      </p:pic>
      <p:pic>
        <p:nvPicPr>
          <p:cNvPr id="77476589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791138" y="4036336"/>
            <a:ext cx="7534274" cy="1857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1163510" name=""/>
          <p:cNvSpPr txBox="1"/>
          <p:nvPr/>
        </p:nvSpPr>
        <p:spPr bwMode="auto">
          <a:xfrm rot="0" flipH="0" flipV="0">
            <a:off x="525824" y="338549"/>
            <a:ext cx="147008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 u="sng"/>
              <a:t>Stage 4</a:t>
            </a:r>
            <a:endParaRPr b="1" u="sng"/>
          </a:p>
        </p:txBody>
      </p:sp>
      <p:pic>
        <p:nvPicPr>
          <p:cNvPr id="131194662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86450" y="552449"/>
            <a:ext cx="6162674" cy="1219199"/>
          </a:xfrm>
          <a:prstGeom prst="rect">
            <a:avLst/>
          </a:prstGeom>
        </p:spPr>
      </p:pic>
      <p:pic>
        <p:nvPicPr>
          <p:cNvPr id="98385409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95689" y="790574"/>
            <a:ext cx="1895474" cy="1962149"/>
          </a:xfrm>
          <a:prstGeom prst="rect">
            <a:avLst/>
          </a:prstGeom>
        </p:spPr>
      </p:pic>
      <p:pic>
        <p:nvPicPr>
          <p:cNvPr id="175500933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562599" y="1971675"/>
            <a:ext cx="6438899" cy="571500"/>
          </a:xfrm>
          <a:prstGeom prst="rect">
            <a:avLst/>
          </a:prstGeom>
        </p:spPr>
      </p:pic>
      <p:pic>
        <p:nvPicPr>
          <p:cNvPr id="42724469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210424" y="2752724"/>
            <a:ext cx="4362449" cy="819149"/>
          </a:xfrm>
          <a:prstGeom prst="rect">
            <a:avLst/>
          </a:prstGeom>
        </p:spPr>
      </p:pic>
      <p:pic>
        <p:nvPicPr>
          <p:cNvPr id="1741634860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095999" y="3829049"/>
            <a:ext cx="5600699" cy="2486025"/>
          </a:xfrm>
          <a:prstGeom prst="rect">
            <a:avLst/>
          </a:prstGeom>
        </p:spPr>
      </p:pic>
      <p:pic>
        <p:nvPicPr>
          <p:cNvPr id="1303258726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1933574" y="5257799"/>
            <a:ext cx="4524374" cy="1362074"/>
          </a:xfrm>
          <a:prstGeom prst="rect">
            <a:avLst/>
          </a:prstGeom>
        </p:spPr>
      </p:pic>
      <p:pic>
        <p:nvPicPr>
          <p:cNvPr id="1037918255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0" y="3905249"/>
            <a:ext cx="4781549" cy="1352549"/>
          </a:xfrm>
          <a:prstGeom prst="rect">
            <a:avLst/>
          </a:prstGeom>
        </p:spPr>
      </p:pic>
      <p:cxnSp>
        <p:nvCxnSpPr>
          <p:cNvPr id="1362082626" name=""/>
          <p:cNvCxnSpPr/>
          <p:nvPr/>
        </p:nvCxnSpPr>
        <p:spPr bwMode="auto">
          <a:xfrm flipH="0" flipV="1">
            <a:off x="1516424" y="776700"/>
            <a:ext cx="4286250" cy="63817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0155652" name=""/>
          <p:cNvCxnSpPr/>
          <p:nvPr/>
        </p:nvCxnSpPr>
        <p:spPr bwMode="auto">
          <a:xfrm flipH="0" flipV="0">
            <a:off x="2091164" y="1624424"/>
            <a:ext cx="3540060" cy="52387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6156226" name=""/>
          <p:cNvCxnSpPr/>
          <p:nvPr/>
        </p:nvCxnSpPr>
        <p:spPr bwMode="auto">
          <a:xfrm flipH="0" flipV="0">
            <a:off x="1995914" y="1757774"/>
            <a:ext cx="4914900" cy="131445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566949" name=""/>
          <p:cNvCxnSpPr/>
          <p:nvPr/>
        </p:nvCxnSpPr>
        <p:spPr bwMode="auto">
          <a:xfrm flipH="0" flipV="0">
            <a:off x="1440224" y="2405474"/>
            <a:ext cx="4781549" cy="1285875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8607198" name=""/>
          <p:cNvCxnSpPr/>
          <p:nvPr/>
        </p:nvCxnSpPr>
        <p:spPr bwMode="auto">
          <a:xfrm flipH="0" flipV="0">
            <a:off x="2040299" y="2681699"/>
            <a:ext cx="3333749" cy="268605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4574874" name=""/>
          <p:cNvCxnSpPr/>
          <p:nvPr/>
        </p:nvCxnSpPr>
        <p:spPr bwMode="auto">
          <a:xfrm flipH="0" flipV="0">
            <a:off x="592499" y="1919700"/>
            <a:ext cx="400050" cy="1914525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0407238" name=""/>
          <p:cNvSpPr/>
          <p:nvPr/>
        </p:nvSpPr>
        <p:spPr bwMode="auto">
          <a:xfrm>
            <a:off x="4449819" y="3097530"/>
            <a:ext cx="3292720" cy="7547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C++ Build Use Cases</a:t>
            </a:r>
            <a:b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</a:b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200129" name=""/>
          <p:cNvSpPr/>
          <p:nvPr/>
        </p:nvSpPr>
        <p:spPr bwMode="auto">
          <a:xfrm>
            <a:off x="3615286" y="300989"/>
            <a:ext cx="3880976" cy="6404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	How do we - </a:t>
            </a:r>
            <a:endParaRPr/>
          </a:p>
          <a:p>
            <a:pPr>
              <a:defRPr/>
            </a:pP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Including multiple files in a target</a:t>
            </a:r>
            <a:endParaRPr sz="1800" b="0" i="0" u="none" spc="-18">
              <a:solidFill>
                <a:srgbClr val="202124"/>
              </a:solidFill>
              <a:latin typeface="Roboto Slab"/>
              <a:ea typeface="Roboto Slab"/>
              <a:cs typeface="Roboto Slab"/>
            </a:endParaRPr>
          </a:p>
        </p:txBody>
      </p:sp>
      <p:pic>
        <p:nvPicPr>
          <p:cNvPr id="100529284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581149" y="2247899"/>
            <a:ext cx="8267699" cy="1895474"/>
          </a:xfrm>
          <a:prstGeom prst="rect">
            <a:avLst/>
          </a:prstGeom>
        </p:spPr>
      </p:pic>
      <p:pic>
        <p:nvPicPr>
          <p:cNvPr id="33947649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295649" y="1628775"/>
            <a:ext cx="3962399" cy="323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3240228" name=""/>
          <p:cNvSpPr/>
          <p:nvPr/>
        </p:nvSpPr>
        <p:spPr bwMode="auto">
          <a:xfrm>
            <a:off x="4484792" y="386714"/>
            <a:ext cx="2937024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Using transitive includes</a:t>
            </a:r>
            <a:endParaRPr/>
          </a:p>
        </p:txBody>
      </p:sp>
      <p:pic>
        <p:nvPicPr>
          <p:cNvPr id="42506329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95549" y="866774"/>
            <a:ext cx="7200900" cy="177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8521646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23873" y="571499"/>
            <a:ext cx="7429500" cy="1143000"/>
          </a:xfrm>
          <a:prstGeom prst="rect">
            <a:avLst/>
          </a:prstGeom>
        </p:spPr>
      </p:pic>
      <p:pic>
        <p:nvPicPr>
          <p:cNvPr id="72608270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19099" y="2076449"/>
            <a:ext cx="4476749" cy="4514850"/>
          </a:xfrm>
          <a:prstGeom prst="rect">
            <a:avLst/>
          </a:prstGeom>
        </p:spPr>
      </p:pic>
      <p:pic>
        <p:nvPicPr>
          <p:cNvPr id="205581827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143500" y="2800350"/>
            <a:ext cx="7000875" cy="1533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4315178" name=""/>
          <p:cNvSpPr/>
          <p:nvPr/>
        </p:nvSpPr>
        <p:spPr bwMode="auto">
          <a:xfrm>
            <a:off x="4918901" y="434339"/>
            <a:ext cx="2545056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Adding include paths</a:t>
            </a:r>
            <a:endParaRPr/>
          </a:p>
        </p:txBody>
      </p:sp>
      <p:pic>
        <p:nvPicPr>
          <p:cNvPr id="130925638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933699" y="1066799"/>
            <a:ext cx="7400925" cy="1400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718951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42875" y="733424"/>
            <a:ext cx="4381499" cy="4819649"/>
          </a:xfrm>
          <a:prstGeom prst="rect">
            <a:avLst/>
          </a:prstGeom>
        </p:spPr>
      </p:pic>
      <p:sp>
        <p:nvSpPr>
          <p:cNvPr id="1615530322" name=""/>
          <p:cNvSpPr/>
          <p:nvPr/>
        </p:nvSpPr>
        <p:spPr bwMode="auto">
          <a:xfrm>
            <a:off x="979930" y="308609"/>
            <a:ext cx="1850498" cy="274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Use Case: Legacy Library</a:t>
            </a:r>
            <a:endParaRPr/>
          </a:p>
        </p:txBody>
      </p:sp>
      <p:pic>
        <p:nvPicPr>
          <p:cNvPr id="103989803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638799" y="2090737"/>
            <a:ext cx="5657850" cy="2238374"/>
          </a:xfrm>
          <a:prstGeom prst="rect">
            <a:avLst/>
          </a:prstGeom>
        </p:spPr>
      </p:pic>
      <p:pic>
        <p:nvPicPr>
          <p:cNvPr id="16269840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591049" y="5453062"/>
            <a:ext cx="7629525" cy="9239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3819042" name=""/>
          <p:cNvSpPr/>
          <p:nvPr/>
        </p:nvSpPr>
        <p:spPr bwMode="auto">
          <a:xfrm>
            <a:off x="578139" y="165555"/>
            <a:ext cx="2935743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Include external libraries</a:t>
            </a:r>
            <a:endParaRPr/>
          </a:p>
        </p:txBody>
      </p:sp>
      <p:pic>
        <p:nvPicPr>
          <p:cNvPr id="54680864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09549" y="1095374"/>
            <a:ext cx="4256654" cy="1776825"/>
          </a:xfrm>
          <a:prstGeom prst="rect">
            <a:avLst/>
          </a:prstGeom>
        </p:spPr>
      </p:pic>
      <p:pic>
        <p:nvPicPr>
          <p:cNvPr id="18430761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28600" y="3205575"/>
            <a:ext cx="3783374" cy="2213070"/>
          </a:xfrm>
          <a:prstGeom prst="rect">
            <a:avLst/>
          </a:prstGeom>
        </p:spPr>
      </p:pic>
      <p:pic>
        <p:nvPicPr>
          <p:cNvPr id="155836695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495799" y="723899"/>
            <a:ext cx="4240574" cy="3434574"/>
          </a:xfrm>
          <a:prstGeom prst="rect">
            <a:avLst/>
          </a:prstGeom>
        </p:spPr>
      </p:pic>
      <p:pic>
        <p:nvPicPr>
          <p:cNvPr id="999913947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3962399" y="4301350"/>
            <a:ext cx="5355000" cy="2155161"/>
          </a:xfrm>
          <a:prstGeom prst="rect">
            <a:avLst/>
          </a:prstGeom>
        </p:spPr>
      </p:pic>
      <p:pic>
        <p:nvPicPr>
          <p:cNvPr id="1414849126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9220199" y="3072625"/>
            <a:ext cx="2773724" cy="1121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1178559" name=""/>
          <p:cNvSpPr/>
          <p:nvPr/>
        </p:nvSpPr>
        <p:spPr bwMode="auto">
          <a:xfrm>
            <a:off x="3551342" y="672464"/>
            <a:ext cx="5242074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Adding dependencies on precompiled libraries</a:t>
            </a:r>
            <a:endParaRPr/>
          </a:p>
        </p:txBody>
      </p:sp>
      <p:pic>
        <p:nvPicPr>
          <p:cNvPr id="49507085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66999" y="1438274"/>
            <a:ext cx="7258050" cy="1209674"/>
          </a:xfrm>
          <a:prstGeom prst="rect">
            <a:avLst/>
          </a:prstGeom>
        </p:spPr>
      </p:pic>
      <p:pic>
        <p:nvPicPr>
          <p:cNvPr id="17430801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46192" y="2609849"/>
            <a:ext cx="6210299" cy="2838449"/>
          </a:xfrm>
          <a:prstGeom prst="rect">
            <a:avLst/>
          </a:prstGeom>
        </p:spPr>
      </p:pic>
      <p:pic>
        <p:nvPicPr>
          <p:cNvPr id="143670490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924674" y="4219574"/>
            <a:ext cx="4848224" cy="2324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7083219" name=""/>
          <p:cNvSpPr/>
          <p:nvPr/>
        </p:nvSpPr>
        <p:spPr bwMode="auto">
          <a:xfrm>
            <a:off x="2914635" y="3097530"/>
            <a:ext cx="6363448" cy="7547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Bazel : Configure C++ Toolchains</a:t>
            </a:r>
            <a:b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</a:b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648869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103044" y="1018514"/>
            <a:ext cx="7658100" cy="1819274"/>
          </a:xfrm>
          <a:prstGeom prst="rect">
            <a:avLst/>
          </a:prstGeom>
        </p:spPr>
      </p:pic>
      <p:pic>
        <p:nvPicPr>
          <p:cNvPr id="135521817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341169" y="3429000"/>
            <a:ext cx="7419974" cy="1152524"/>
          </a:xfrm>
          <a:prstGeom prst="rect">
            <a:avLst/>
          </a:prstGeom>
        </p:spPr>
      </p:pic>
      <p:sp>
        <p:nvSpPr>
          <p:cNvPr id="1740054130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1D3C27C-DA8E-352A-4C7D-CE696DE7BBB4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2802430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19049" y="95249"/>
            <a:ext cx="3105149" cy="2076449"/>
          </a:xfrm>
          <a:prstGeom prst="rect">
            <a:avLst/>
          </a:prstGeom>
        </p:spPr>
      </p:pic>
      <p:pic>
        <p:nvPicPr>
          <p:cNvPr id="152128236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597162" y="1232196"/>
            <a:ext cx="2507024" cy="736007"/>
          </a:xfrm>
          <a:prstGeom prst="rect">
            <a:avLst/>
          </a:prstGeom>
        </p:spPr>
      </p:pic>
      <p:pic>
        <p:nvPicPr>
          <p:cNvPr id="102612784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5362574" y="2847974"/>
            <a:ext cx="5659799" cy="1245155"/>
          </a:xfrm>
          <a:prstGeom prst="rect">
            <a:avLst/>
          </a:prstGeom>
        </p:spPr>
      </p:pic>
      <p:pic>
        <p:nvPicPr>
          <p:cNvPr id="128665986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42900" y="3081337"/>
            <a:ext cx="4800600" cy="466724"/>
          </a:xfrm>
          <a:prstGeom prst="rect">
            <a:avLst/>
          </a:prstGeom>
        </p:spPr>
      </p:pic>
      <p:cxnSp>
        <p:nvCxnSpPr>
          <p:cNvPr id="981276279" name=""/>
          <p:cNvCxnSpPr/>
          <p:nvPr/>
        </p:nvCxnSpPr>
        <p:spPr bwMode="auto">
          <a:xfrm flipH="0" flipV="0">
            <a:off x="1497374" y="805275"/>
            <a:ext cx="6115050" cy="58102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588665" name=""/>
          <p:cNvCxnSpPr/>
          <p:nvPr/>
        </p:nvCxnSpPr>
        <p:spPr bwMode="auto">
          <a:xfrm flipH="0" flipV="0">
            <a:off x="2173649" y="1138649"/>
            <a:ext cx="5114924" cy="152399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705552" name=""/>
          <p:cNvCxnSpPr/>
          <p:nvPr/>
        </p:nvCxnSpPr>
        <p:spPr bwMode="auto">
          <a:xfrm flipH="1" flipV="0">
            <a:off x="449624" y="1233900"/>
            <a:ext cx="85724" cy="1685925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1740822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162549" y="711756"/>
            <a:ext cx="5078774" cy="5264377"/>
          </a:xfrm>
          <a:prstGeom prst="rect">
            <a:avLst/>
          </a:prstGeom>
        </p:spPr>
      </p:pic>
      <p:pic>
        <p:nvPicPr>
          <p:cNvPr id="158067889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-19048" y="95248"/>
            <a:ext cx="3105149" cy="2076449"/>
          </a:xfrm>
          <a:prstGeom prst="rect">
            <a:avLst/>
          </a:prstGeom>
        </p:spPr>
      </p:pic>
      <p:cxnSp>
        <p:nvCxnSpPr>
          <p:cNvPr id="335584780" name=""/>
          <p:cNvCxnSpPr/>
          <p:nvPr/>
        </p:nvCxnSpPr>
        <p:spPr bwMode="auto">
          <a:xfrm flipH="0" flipV="1">
            <a:off x="1430699" y="1805400"/>
            <a:ext cx="3581399" cy="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3589129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07724" y="89034"/>
            <a:ext cx="5697900" cy="6748576"/>
          </a:xfrm>
          <a:prstGeom prst="rect">
            <a:avLst/>
          </a:prstGeom>
        </p:spPr>
      </p:pic>
      <p:pic>
        <p:nvPicPr>
          <p:cNvPr id="48789726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925232" y="380999"/>
            <a:ext cx="5061533" cy="3357974"/>
          </a:xfrm>
          <a:prstGeom prst="rect">
            <a:avLst/>
          </a:prstGeom>
        </p:spPr>
      </p:pic>
      <p:pic>
        <p:nvPicPr>
          <p:cNvPr id="4499781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881615" y="4248148"/>
            <a:ext cx="3105149" cy="2076449"/>
          </a:xfrm>
          <a:prstGeom prst="rect">
            <a:avLst/>
          </a:prstGeom>
        </p:spPr>
      </p:pic>
      <p:cxnSp>
        <p:nvCxnSpPr>
          <p:cNvPr id="304733564" name=""/>
          <p:cNvCxnSpPr/>
          <p:nvPr/>
        </p:nvCxnSpPr>
        <p:spPr bwMode="auto">
          <a:xfrm flipH="1" flipV="1">
            <a:off x="6736124" y="4291425"/>
            <a:ext cx="2952749" cy="191452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3008814" name=""/>
          <p:cNvSpPr txBox="1"/>
          <p:nvPr/>
        </p:nvSpPr>
        <p:spPr bwMode="auto">
          <a:xfrm rot="0" flipH="0" flipV="0">
            <a:off x="1411649" y="2352674"/>
            <a:ext cx="10412624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1400"/>
              <a:t> bazel build //main:hello-world </a:t>
            </a:r>
            <a:r>
              <a:rPr sz="1400">
                <a:solidFill>
                  <a:srgbClr val="FF0000"/>
                </a:solidFill>
              </a:rPr>
              <a:t>--toolchain_resolution_debug=@bazel_tools//tools/cpp:toolchain_type</a:t>
            </a:r>
            <a:endParaRPr sz="1400">
              <a:solidFill>
                <a:srgbClr val="FF0000"/>
              </a:solidFill>
            </a:endParaRPr>
          </a:p>
        </p:txBody>
      </p:sp>
      <p:pic>
        <p:nvPicPr>
          <p:cNvPr id="22932719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09824" y="3333749"/>
            <a:ext cx="2867024" cy="361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7616183" name=""/>
          <p:cNvSpPr/>
          <p:nvPr/>
        </p:nvSpPr>
        <p:spPr bwMode="auto">
          <a:xfrm>
            <a:off x="3688098" y="824864"/>
            <a:ext cx="4816163" cy="4804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Review the dependency graph</a:t>
            </a:r>
            <a:endParaRPr/>
          </a:p>
        </p:txBody>
      </p:sp>
      <p:pic>
        <p:nvPicPr>
          <p:cNvPr id="188626571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047874" y="1590674"/>
            <a:ext cx="7086600" cy="1247774"/>
          </a:xfrm>
          <a:prstGeom prst="rect">
            <a:avLst/>
          </a:prstGeom>
        </p:spPr>
      </p:pic>
      <p:pic>
        <p:nvPicPr>
          <p:cNvPr id="111421555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4300" y="3733799"/>
            <a:ext cx="7743825" cy="371475"/>
          </a:xfrm>
          <a:prstGeom prst="rect">
            <a:avLst/>
          </a:prstGeom>
        </p:spPr>
      </p:pic>
      <p:pic>
        <p:nvPicPr>
          <p:cNvPr id="140598752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220074" y="3535574"/>
            <a:ext cx="2764199" cy="2784675"/>
          </a:xfrm>
          <a:prstGeom prst="rect">
            <a:avLst/>
          </a:prstGeom>
        </p:spPr>
      </p:pic>
      <p:cxnSp>
        <p:nvCxnSpPr>
          <p:cNvPr id="1942195908" name=""/>
          <p:cNvCxnSpPr/>
          <p:nvPr/>
        </p:nvCxnSpPr>
        <p:spPr bwMode="auto">
          <a:xfrm flipH="0" flipV="0">
            <a:off x="3678599" y="4329524"/>
            <a:ext cx="4352924" cy="47624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8176523" name=""/>
          <p:cNvSpPr/>
          <p:nvPr/>
        </p:nvSpPr>
        <p:spPr bwMode="auto">
          <a:xfrm>
            <a:off x="114300" y="3299279"/>
            <a:ext cx="3322857" cy="2594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sudo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apt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update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&amp;&amp; 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sudo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apt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install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graphviz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xdot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1070910" name=""/>
          <p:cNvSpPr/>
          <p:nvPr/>
        </p:nvSpPr>
        <p:spPr bwMode="auto">
          <a:xfrm>
            <a:off x="4589650" y="3234690"/>
            <a:ext cx="3013058" cy="4804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Remote Execution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4988298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857375" y="933449"/>
            <a:ext cx="7562849" cy="408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5809408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52699" y="876299"/>
            <a:ext cx="7086600" cy="4171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0065651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890837" y="933449"/>
            <a:ext cx="6410324" cy="4486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5361361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09849" y="742950"/>
            <a:ext cx="7105649" cy="5372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ONLYOFFICE/9.0.0.172</Application>
  <PresentationFormat>On-screen Show (4:3)</PresentationFormat>
  <Paragraphs>0</Paragraphs>
  <Slides>139</Slides>
  <Notes>139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</cp:revision>
  <dcterms:modified xsi:type="dcterms:W3CDTF">2025-08-30T08:26:16Z</dcterms:modified>
</cp:coreProperties>
</file>